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sldIdLst>
    <p:sldId id="293" r:id="rId2"/>
    <p:sldId id="257" r:id="rId3"/>
    <p:sldId id="292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9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1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67" r:id="rId36"/>
    <p:sldId id="268" r:id="rId37"/>
    <p:sldId id="289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FF00"/>
    <a:srgbClr val="333399"/>
    <a:srgbClr val="808080"/>
    <a:srgbClr val="777777"/>
    <a:srgbClr val="4D4D4D"/>
    <a:srgbClr val="29292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>
        <p:scale>
          <a:sx n="100" d="100"/>
          <a:sy n="100" d="100"/>
        </p:scale>
        <p:origin x="-194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E354C-1BE0-48F0-BFC8-80DA51D6AD23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1460E-E425-4E6C-881C-21462A057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1460E-E425-4E6C-881C-21462A057C0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4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1460E-E425-4E6C-881C-21462A057C0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2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1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4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6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309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7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0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1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35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947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950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0"/>
            <a:ext cx="4692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latin typeface="Arial" charset="0"/>
              </a:rPr>
              <a:t>© Mark E. Damon - All Rights Reserved</a:t>
            </a:r>
            <a:endParaRPr lang="en-US" b="1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1.wmf"/><Relationship Id="rId5" Type="http://schemas.openxmlformats.org/officeDocument/2006/relationships/slide" Target="slide11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1.wmf"/><Relationship Id="rId5" Type="http://schemas.openxmlformats.org/officeDocument/2006/relationships/slide" Target="slide1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1.wmf"/><Relationship Id="rId5" Type="http://schemas.openxmlformats.org/officeDocument/2006/relationships/slide" Target="slide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TEMP\GAMESF~1\WHOWAN~1\Regis%20Walks%20In.wav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1.wmf"/><Relationship Id="rId5" Type="http://schemas.openxmlformats.org/officeDocument/2006/relationships/slide" Target="slide1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1.wmf"/><Relationship Id="rId5" Type="http://schemas.openxmlformats.org/officeDocument/2006/relationships/slide" Target="slide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1.wmf"/><Relationship Id="rId5" Type="http://schemas.openxmlformats.org/officeDocument/2006/relationships/slide" Target="slide1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wmf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slide" Target="slide24.xml"/><Relationship Id="rId5" Type="http://schemas.openxmlformats.org/officeDocument/2006/relationships/slide" Target="slide1.xml"/><Relationship Id="rId4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1.wmf"/><Relationship Id="rId5" Type="http://schemas.openxmlformats.org/officeDocument/2006/relationships/slide" Target="slide1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TEMP\GAMESF~1\WHOWAN~1\Regis%20Walks%20In.wav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1.wmf"/><Relationship Id="rId5" Type="http://schemas.openxmlformats.org/officeDocument/2006/relationships/slide" Target="slide29.xml"/><Relationship Id="rId4" Type="http://schemas.openxmlformats.org/officeDocument/2006/relationships/slide" Target="slide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1.wmf"/><Relationship Id="rId5" Type="http://schemas.openxmlformats.org/officeDocument/2006/relationships/slide" Target="slide31.xml"/><Relationship Id="rId4" Type="http://schemas.openxmlformats.org/officeDocument/2006/relationships/slide" Target="slide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wmf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slide" Target="slide33.xml"/><Relationship Id="rId5" Type="http://schemas.openxmlformats.org/officeDocument/2006/relationships/slide" Target="slide1.xml"/><Relationship Id="rId4" Type="http://schemas.openxmlformats.org/officeDocument/2006/relationships/notesSlide" Target="../notesSlides/notes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1.wmf"/><Relationship Id="rId5" Type="http://schemas.openxmlformats.org/officeDocument/2006/relationships/slide" Target="slide35.xml"/><Relationship Id="rId4" Type="http://schemas.openxmlformats.org/officeDocument/2006/relationships/slide" Target="slide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1.wmf"/><Relationship Id="rId5" Type="http://schemas.openxmlformats.org/officeDocument/2006/relationships/slide" Target="slide1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%20Documents\Student%20Teaching\Who%20Wants%20to%20Be\Lets%20Play%20Theme.wav" TargetMode="Externa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TEMP\GAMESF~1\COMPLE~1\WHOWAN~1\Value%20of%20Next%20Question.wa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1.wmf"/><Relationship Id="rId5" Type="http://schemas.openxmlformats.org/officeDocument/2006/relationships/slide" Target="slide7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1.wmf"/><Relationship Id="rId5" Type="http://schemas.openxmlformats.org/officeDocument/2006/relationships/slide" Target="slide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1083733"/>
            <a:ext cx="674793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chemeClr val="bg1"/>
                </a:solidFill>
              </a:rPr>
              <a:t>YOU LOSE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MuaHAHAHAHAHAHA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Santa Claus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306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Sam </a:t>
            </a:r>
            <a:r>
              <a:rPr lang="en-US" altLang="en-US" b="1" dirty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Houston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altLang="en-US" b="1" dirty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Santa Anna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b="1" dirty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Juan Seguin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58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59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0261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62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0263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64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65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66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67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0268" name="Rectangle 29"/>
          <p:cNvSpPr>
            <a:spLocks noChangeArrowheads="1"/>
          </p:cNvSpPr>
          <p:nvPr/>
        </p:nvSpPr>
        <p:spPr bwMode="auto">
          <a:xfrm>
            <a:off x="6696075" y="37465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69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70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71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72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73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0274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75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76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77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78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0279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80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81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82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83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0284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85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86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87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88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0289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90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91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92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93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4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5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6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7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8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9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00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01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02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303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04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05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06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07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0308" name="Picture 6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9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0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1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2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3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4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$300 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1031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0" name="AutoShape 80"/>
          <p:cNvSpPr>
            <a:spLocks noChangeArrowheads="1"/>
          </p:cNvSpPr>
          <p:nvPr/>
        </p:nvSpPr>
        <p:spPr bwMode="auto">
          <a:xfrm>
            <a:off x="69850" y="2767013"/>
            <a:ext cx="6473825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Who was the leader of the Mexican forces at the Battle of San Jacinto?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03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17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19"/>
                </p:tgtEl>
              </p:cMediaNode>
            </p:audio>
          </p:childTnLst>
        </p:cTn>
      </p:par>
    </p:tnLst>
    <p:bldLst>
      <p:bldP spid="10254" grpId="0" autoUpdateAnimBg="0"/>
      <p:bldP spid="10255" grpId="0" autoUpdateAnimBg="0"/>
      <p:bldP spid="10256" grpId="0" autoUpdateAnimBg="0"/>
      <p:bldP spid="10257" grpId="0" autoUpdateAnimBg="0"/>
      <p:bldP spid="10316" grpId="0" autoUpdateAnimBg="0"/>
      <p:bldP spid="103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71875" y="45608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128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8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8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8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8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128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9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9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9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9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9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9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129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9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0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0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0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0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0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0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0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0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30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0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1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1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1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131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14"/>
                </p:tgtEl>
              </p:cMediaNode>
            </p:audio>
          </p:childTnLst>
        </p:cTn>
      </p:par>
    </p:tnLst>
    <p:bldLst>
      <p:bldP spid="112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1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Travis and Bowie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33399" y="6096000"/>
            <a:ext cx="337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Travis and Seguin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952999" y="5029200"/>
            <a:ext cx="3742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Houston and Travis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406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Bowie and Clark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06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07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08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2309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2311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12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13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14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15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2316" name="Rectangle 29"/>
          <p:cNvSpPr>
            <a:spLocks noChangeArrowheads="1"/>
          </p:cNvSpPr>
          <p:nvPr/>
        </p:nvSpPr>
        <p:spPr bwMode="auto">
          <a:xfrm>
            <a:off x="6696075" y="34321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17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18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19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20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21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2322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23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24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25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26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2327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28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29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30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31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2332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33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34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35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36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2337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38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39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40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341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42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43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44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45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46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47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48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49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0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351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2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3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4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5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2356" name="Picture 6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57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8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9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60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61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62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$500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1236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6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68" name="AutoShape 80"/>
          <p:cNvSpPr>
            <a:spLocks noChangeArrowheads="1"/>
          </p:cNvSpPr>
          <p:nvPr/>
        </p:nvSpPr>
        <p:spPr bwMode="auto">
          <a:xfrm>
            <a:off x="69850" y="2767013"/>
            <a:ext cx="6545263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Who </a:t>
            </a:r>
            <a:r>
              <a:rPr lang="en-US" altLang="en-US" sz="1400" dirty="0" smtClean="0"/>
              <a:t>were </a:t>
            </a:r>
            <a:r>
              <a:rPr lang="en-US" altLang="en-US" sz="1400" dirty="0"/>
              <a:t>the </a:t>
            </a:r>
            <a:r>
              <a:rPr lang="en-US" altLang="en-US" sz="1400" dirty="0" smtClean="0"/>
              <a:t>leaders </a:t>
            </a:r>
            <a:r>
              <a:rPr lang="en-US" altLang="en-US" sz="1400" dirty="0"/>
              <a:t>of the Texan forces at the Alamo?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3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23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5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7"/>
                </p:tgtEl>
              </p:cMediaNode>
            </p:audio>
          </p:childTnLst>
        </p:cTn>
      </p:par>
    </p:tnLst>
    <p:bldLst>
      <p:bldP spid="12302" grpId="0" autoUpdateAnimBg="0"/>
      <p:bldP spid="12303" grpId="0" autoUpdateAnimBg="0"/>
      <p:bldP spid="12304" grpId="0" autoUpdateAnimBg="0"/>
      <p:bldP spid="12305" grpId="0" autoUpdateAnimBg="0"/>
      <p:bldP spid="12364" grpId="0" autoUpdateAnimBg="0"/>
      <p:bldP spid="123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71875" y="426402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3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4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4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4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4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334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5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5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5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5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35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5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5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5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6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5410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4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410"/>
                </p:tgtEl>
              </p:cMediaNode>
            </p:audio>
          </p:childTnLst>
        </p:cTn>
      </p:par>
    </p:tnLst>
    <p:bldLst>
      <p:bldP spid="153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 err="1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Fannin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Burnet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Houston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Bowie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4353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54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55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4357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60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61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62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63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6696075" y="31353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65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66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67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69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4370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71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72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73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74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4375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76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77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78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79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4380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81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82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83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84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4385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86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87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88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89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90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91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92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93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94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95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96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97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98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99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400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401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402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403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4404" name="Picture 6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0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40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40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40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40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41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$1,000 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16461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63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64" name="AutoShape 80"/>
          <p:cNvSpPr>
            <a:spLocks noChangeArrowheads="1"/>
          </p:cNvSpPr>
          <p:nvPr/>
        </p:nvSpPr>
        <p:spPr bwMode="auto">
          <a:xfrm>
            <a:off x="69850" y="2767013"/>
            <a:ext cx="6491817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Who’s forces were massacred at Goliad?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64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61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63"/>
                </p:tgtEl>
              </p:cMediaNode>
            </p:audio>
          </p:childTnLst>
        </p:cTn>
      </p:par>
    </p:tnLst>
    <p:bldLst>
      <p:bldP spid="16398" grpId="0" autoUpdateAnimBg="0"/>
      <p:bldP spid="16399" grpId="0" autoUpdateAnimBg="0"/>
      <p:bldP spid="16400" grpId="0" autoUpdateAnimBg="0"/>
      <p:bldP spid="16401" grpId="0" autoUpdateAnimBg="0"/>
      <p:bldP spid="16460" grpId="0" autoUpdateAnimBg="0"/>
      <p:bldP spid="164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 rot="299">
            <a:off x="752475" y="361950"/>
            <a:ext cx="7851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000" b="1">
                <a:solidFill>
                  <a:schemeClr val="bg1"/>
                </a:solidFill>
                <a:latin typeface="Arial" charset="0"/>
              </a:rPr>
              <a:t>Congratulations!</a:t>
            </a:r>
            <a:endParaRPr lang="en-US" altLang="en-US" sz="6000" b="1">
              <a:solidFill>
                <a:schemeClr val="bg1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 rot="299">
            <a:off x="755650" y="2352675"/>
            <a:ext cx="7851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You’ve Reached</a:t>
            </a:r>
            <a:endParaRPr lang="en-US" sz="6600" b="1">
              <a:solidFill>
                <a:srgbClr val="FFCC00"/>
              </a:solidFill>
            </a:endParaRPr>
          </a:p>
        </p:txBody>
      </p:sp>
      <p:pic>
        <p:nvPicPr>
          <p:cNvPr id="36868" name="Regis Walks I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346325" y="3511550"/>
            <a:ext cx="42433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the $1,000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389188" y="4699000"/>
            <a:ext cx="4333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Milestone!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 rot="299">
            <a:off x="776288" y="387350"/>
            <a:ext cx="7851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000" b="1">
                <a:solidFill>
                  <a:schemeClr val="accent2"/>
                </a:solidFill>
                <a:latin typeface="Arial" charset="0"/>
              </a:rPr>
              <a:t>Congratulations!</a:t>
            </a:r>
            <a:endParaRPr lang="en-US" altLang="en-US" sz="6000" b="1">
              <a:solidFill>
                <a:schemeClr val="accent2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 rot="299">
            <a:off x="842963" y="431800"/>
            <a:ext cx="7851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000" b="1">
                <a:solidFill>
                  <a:srgbClr val="FFCC00"/>
                </a:solidFill>
                <a:latin typeface="Arial" charset="0"/>
              </a:rPr>
              <a:t>Congratulations!</a:t>
            </a:r>
            <a:endParaRPr lang="en-US" altLang="en-US" sz="60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8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3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68"/>
                </p:tgtEl>
              </p:cMediaNode>
            </p:audio>
          </p:childTnLst>
        </p:cTn>
      </p:par>
    </p:tnLst>
    <p:bldLst>
      <p:bldP spid="36866" grpId="0" autoUpdateAnimBg="0"/>
      <p:bldP spid="36867" grpId="0" autoUpdateAnimBg="0"/>
      <p:bldP spid="36869" grpId="0" autoUpdateAnimBg="0"/>
      <p:bldP spid="36870" grpId="0" autoUpdateAnimBg="0"/>
      <p:bldP spid="36871" grpId="0" autoUpdateAnimBg="0"/>
      <p:bldP spid="3687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71875" y="39671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0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0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1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1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1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641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1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1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1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41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1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2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2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2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2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2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2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2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2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642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2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3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3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3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745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4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58"/>
                </p:tgtEl>
              </p:cMediaNode>
            </p:audio>
          </p:childTnLst>
        </p:cTn>
      </p:par>
    </p:tnLst>
    <p:bldLst>
      <p:bldP spid="174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Cos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b="1" dirty="0" err="1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Urrea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Santa Anna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b="1" dirty="0" err="1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Castrillon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7425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6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7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7429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30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32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34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35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7436" name="Rectangle 29"/>
          <p:cNvSpPr>
            <a:spLocks noChangeArrowheads="1"/>
          </p:cNvSpPr>
          <p:nvPr/>
        </p:nvSpPr>
        <p:spPr bwMode="auto">
          <a:xfrm>
            <a:off x="6696075" y="28384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37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38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39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40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41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7442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43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44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45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46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7447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48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49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50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51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7452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53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54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55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56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7457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58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59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60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7461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62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63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64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65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66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67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68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69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70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7471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72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73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74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75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7476" name="Picture 6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77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78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79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80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81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82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$2,000 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1850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1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12" name="AutoShape 80"/>
          <p:cNvSpPr>
            <a:spLocks noChangeArrowheads="1"/>
          </p:cNvSpPr>
          <p:nvPr/>
        </p:nvSpPr>
        <p:spPr bwMode="auto">
          <a:xfrm>
            <a:off x="28575" y="2767013"/>
            <a:ext cx="6490758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Who commanded San Antonio at the time of its siege?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5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85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09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11"/>
                </p:tgtEl>
              </p:cMediaNode>
            </p:audio>
          </p:childTnLst>
        </p:cTn>
      </p:par>
    </p:tnLst>
    <p:bldLst>
      <p:bldP spid="18446" grpId="0" autoUpdateAnimBg="0"/>
      <p:bldP spid="18447" grpId="0" autoUpdateAnimBg="0"/>
      <p:bldP spid="18448" grpId="0" autoUpdateAnimBg="0"/>
      <p:bldP spid="18449" grpId="0" autoUpdateAnimBg="0"/>
      <p:bldP spid="18508" grpId="0" autoUpdateAnimBg="0"/>
      <p:bldP spid="185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571875" y="36528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6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6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6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6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6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6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6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6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6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847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7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8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950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5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506"/>
                </p:tgtEl>
              </p:cMediaNode>
            </p:audio>
          </p:childTnLst>
        </p:cTn>
      </p:par>
    </p:tnLst>
    <p:bldLst>
      <p:bldP spid="194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Childress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Burnet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Houston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b="1" dirty="0" err="1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DeZavala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9473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4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9477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8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9479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80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81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82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83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9484" name="Rectangle 29"/>
          <p:cNvSpPr>
            <a:spLocks noChangeArrowheads="1"/>
          </p:cNvSpPr>
          <p:nvPr/>
        </p:nvSpPr>
        <p:spPr bwMode="auto">
          <a:xfrm>
            <a:off x="6696075" y="25415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85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86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87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88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89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9490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91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92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93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94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9495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96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97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98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499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9500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501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502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503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504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9505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506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507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508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9509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10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11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12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13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14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15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16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17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18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9519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20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21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22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23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9524" name="Picture 6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2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2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2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2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2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3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$4,000 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2055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0" name="AutoShape 80"/>
          <p:cNvSpPr>
            <a:spLocks noChangeArrowheads="1"/>
          </p:cNvSpPr>
          <p:nvPr/>
        </p:nvSpPr>
        <p:spPr bwMode="auto">
          <a:xfrm>
            <a:off x="69850" y="2767013"/>
            <a:ext cx="6449483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dirty="0" smtClean="0"/>
              <a:t>Who wrote most of the Texas Declaration of Independence?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05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7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9"/>
                </p:tgtEl>
              </p:cMediaNode>
            </p:audio>
          </p:childTnLst>
        </p:cTn>
      </p:par>
    </p:tnLst>
    <p:bldLst>
      <p:bldP spid="20494" grpId="0" autoUpdateAnimBg="0"/>
      <p:bldP spid="20495" grpId="0" autoUpdateAnimBg="0"/>
      <p:bldP spid="20496" grpId="0" autoUpdateAnimBg="0"/>
      <p:bldP spid="20497" grpId="0" autoUpdateAnimBg="0"/>
      <p:bldP spid="20556" grpId="0" autoUpdateAnimBg="0"/>
      <p:bldP spid="205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67400" y="1508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43600" y="1492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943600" y="1812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943600" y="2117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943600" y="2422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43600" y="2727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943600" y="3032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943600" y="3336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943600" y="3641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43600" y="3946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943600" y="4251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43600" y="4556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943600" y="4860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943600" y="5165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943600" y="5470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943600" y="5775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781800" y="1508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781800" y="1828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781800" y="2133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781800" y="243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781800" y="2743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6781800" y="3048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6781800" y="3352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6781800" y="3657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6781800" y="3962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6781800" y="4267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6781800" y="4572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6781800" y="4876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6781800" y="5181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6781800" y="5486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6781800" y="5791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6477000" y="5927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6477000" y="5622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6477000" y="5318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85" name="Oval 37"/>
          <p:cNvSpPr>
            <a:spLocks noChangeArrowheads="1"/>
          </p:cNvSpPr>
          <p:nvPr/>
        </p:nvSpPr>
        <p:spPr bwMode="auto">
          <a:xfrm>
            <a:off x="6477000" y="5013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86" name="Oval 38"/>
          <p:cNvSpPr>
            <a:spLocks noChangeArrowheads="1"/>
          </p:cNvSpPr>
          <p:nvPr/>
        </p:nvSpPr>
        <p:spPr bwMode="auto">
          <a:xfrm>
            <a:off x="6477000" y="4708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87" name="Oval 39"/>
          <p:cNvSpPr>
            <a:spLocks noChangeArrowheads="1"/>
          </p:cNvSpPr>
          <p:nvPr/>
        </p:nvSpPr>
        <p:spPr bwMode="auto">
          <a:xfrm>
            <a:off x="6477000" y="4403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88" name="Oval 40"/>
          <p:cNvSpPr>
            <a:spLocks noChangeArrowheads="1"/>
          </p:cNvSpPr>
          <p:nvPr/>
        </p:nvSpPr>
        <p:spPr bwMode="auto">
          <a:xfrm>
            <a:off x="6477000" y="4098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89" name="Oval 41"/>
          <p:cNvSpPr>
            <a:spLocks noChangeArrowheads="1"/>
          </p:cNvSpPr>
          <p:nvPr/>
        </p:nvSpPr>
        <p:spPr bwMode="auto">
          <a:xfrm>
            <a:off x="6477000" y="3794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0" name="Oval 42"/>
          <p:cNvSpPr>
            <a:spLocks noChangeArrowheads="1"/>
          </p:cNvSpPr>
          <p:nvPr/>
        </p:nvSpPr>
        <p:spPr bwMode="auto">
          <a:xfrm>
            <a:off x="6477000" y="3489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1" name="Oval 43"/>
          <p:cNvSpPr>
            <a:spLocks noChangeArrowheads="1"/>
          </p:cNvSpPr>
          <p:nvPr/>
        </p:nvSpPr>
        <p:spPr bwMode="auto">
          <a:xfrm>
            <a:off x="6477000" y="3184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92" name="Oval 44"/>
          <p:cNvSpPr>
            <a:spLocks noChangeArrowheads="1"/>
          </p:cNvSpPr>
          <p:nvPr/>
        </p:nvSpPr>
        <p:spPr bwMode="auto">
          <a:xfrm>
            <a:off x="6477000" y="2879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3" name="Oval 45"/>
          <p:cNvSpPr>
            <a:spLocks noChangeArrowheads="1"/>
          </p:cNvSpPr>
          <p:nvPr/>
        </p:nvSpPr>
        <p:spPr bwMode="auto">
          <a:xfrm>
            <a:off x="6477000" y="2574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4" name="Oval 46"/>
          <p:cNvSpPr>
            <a:spLocks noChangeArrowheads="1"/>
          </p:cNvSpPr>
          <p:nvPr/>
        </p:nvSpPr>
        <p:spPr bwMode="auto">
          <a:xfrm>
            <a:off x="6477000" y="2270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5" name="Oval 47"/>
          <p:cNvSpPr>
            <a:spLocks noChangeArrowheads="1"/>
          </p:cNvSpPr>
          <p:nvPr/>
        </p:nvSpPr>
        <p:spPr bwMode="auto">
          <a:xfrm>
            <a:off x="6477000" y="1965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6" name="Oval 48"/>
          <p:cNvSpPr>
            <a:spLocks noChangeArrowheads="1"/>
          </p:cNvSpPr>
          <p:nvPr/>
        </p:nvSpPr>
        <p:spPr bwMode="auto">
          <a:xfrm>
            <a:off x="6477000" y="1660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306388" y="2012950"/>
            <a:ext cx="52578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>
                <a:solidFill>
                  <a:schemeClr val="bg1"/>
                </a:solidFill>
                <a:latin typeface="Arial" charset="0"/>
              </a:rPr>
              <a:t>Welcome to</a:t>
            </a:r>
            <a:br>
              <a:rPr lang="en-US" altLang="en-US" sz="5400">
                <a:solidFill>
                  <a:schemeClr val="bg1"/>
                </a:solidFill>
                <a:latin typeface="Arial" charset="0"/>
              </a:rPr>
            </a:br>
            <a:r>
              <a:rPr lang="en-US" altLang="en-US" sz="540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sz="5400">
                <a:solidFill>
                  <a:schemeClr val="bg1"/>
                </a:solidFill>
                <a:latin typeface="Arial" charset="0"/>
              </a:rPr>
            </a:br>
            <a:r>
              <a:rPr lang="en-US" altLang="en-US" sz="5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5400" b="1" i="1">
                <a:solidFill>
                  <a:schemeClr val="bg1"/>
                </a:solidFill>
                <a:latin typeface="Arial" charset="0"/>
              </a:rPr>
              <a:t>Who Wants to be a Millionaire</a:t>
            </a:r>
            <a:endParaRPr lang="en-US" altLang="en-US" sz="5400">
              <a:solidFill>
                <a:schemeClr val="bg1"/>
              </a:solidFill>
            </a:endParaRPr>
          </a:p>
        </p:txBody>
      </p:sp>
      <p:sp>
        <p:nvSpPr>
          <p:cNvPr id="2098" name="Oval 50"/>
          <p:cNvSpPr>
            <a:spLocks noChangeArrowheads="1"/>
          </p:cNvSpPr>
          <p:nvPr/>
        </p:nvSpPr>
        <p:spPr bwMode="auto">
          <a:xfrm>
            <a:off x="49530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9" name="Oval 51"/>
          <p:cNvSpPr>
            <a:spLocks noChangeArrowheads="1"/>
          </p:cNvSpPr>
          <p:nvPr/>
        </p:nvSpPr>
        <p:spPr bwMode="auto">
          <a:xfrm>
            <a:off x="78486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00" name="Oval 52"/>
          <p:cNvSpPr>
            <a:spLocks noChangeArrowheads="1"/>
          </p:cNvSpPr>
          <p:nvPr/>
        </p:nvSpPr>
        <p:spPr bwMode="auto">
          <a:xfrm>
            <a:off x="64008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5137150" y="673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2102" name="Picture 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750050" y="565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3" name="AutoShape 55"/>
          <p:cNvSpPr>
            <a:spLocks noChangeArrowheads="1"/>
          </p:cNvSpPr>
          <p:nvPr/>
        </p:nvSpPr>
        <p:spPr bwMode="auto">
          <a:xfrm rot="5400000">
            <a:off x="8023225" y="800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04" name="Oval 56"/>
          <p:cNvSpPr>
            <a:spLocks noChangeArrowheads="1"/>
          </p:cNvSpPr>
          <p:nvPr/>
        </p:nvSpPr>
        <p:spPr bwMode="auto">
          <a:xfrm>
            <a:off x="8099425" y="647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05" name="AutoShape 57"/>
          <p:cNvSpPr>
            <a:spLocks noChangeArrowheads="1"/>
          </p:cNvSpPr>
          <p:nvPr/>
        </p:nvSpPr>
        <p:spPr bwMode="auto">
          <a:xfrm rot="5400000">
            <a:off x="8328025" y="876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06" name="Oval 58"/>
          <p:cNvSpPr>
            <a:spLocks noChangeArrowheads="1"/>
          </p:cNvSpPr>
          <p:nvPr/>
        </p:nvSpPr>
        <p:spPr bwMode="auto">
          <a:xfrm>
            <a:off x="8404225" y="723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07" name="AutoShape 59"/>
          <p:cNvSpPr>
            <a:spLocks noChangeArrowheads="1"/>
          </p:cNvSpPr>
          <p:nvPr/>
        </p:nvSpPr>
        <p:spPr bwMode="auto">
          <a:xfrm rot="5400000">
            <a:off x="8632825" y="800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08" name="Oval 60"/>
          <p:cNvSpPr>
            <a:spLocks noChangeArrowheads="1"/>
          </p:cNvSpPr>
          <p:nvPr/>
        </p:nvSpPr>
        <p:spPr bwMode="auto">
          <a:xfrm>
            <a:off x="8709025" y="647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3571875" y="33385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0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0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0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0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051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1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1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1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51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52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155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5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54"/>
                </p:tgtEl>
              </p:cMediaNode>
            </p:audio>
          </p:childTnLst>
        </p:cTn>
      </p:par>
    </p:tnLst>
    <p:bldLst>
      <p:bldP spid="215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9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Gonzalez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33399" y="6096000"/>
            <a:ext cx="2765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San Jacinto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Goliad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Bexar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</a:rPr>
              <a:t>  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1521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2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3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525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29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30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31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532" name="Rectangle 29"/>
          <p:cNvSpPr>
            <a:spLocks noChangeArrowheads="1"/>
          </p:cNvSpPr>
          <p:nvPr/>
        </p:nvSpPr>
        <p:spPr bwMode="auto">
          <a:xfrm>
            <a:off x="6696075" y="22098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33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34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35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36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37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1538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39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40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41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42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543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44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45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46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47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548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49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50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51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52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1553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54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55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56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1557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58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59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60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61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62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63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64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65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66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1567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68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69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70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71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1572" name="Picture 6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73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74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75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76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77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78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$8,000 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2260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0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08" name="AutoShape 80"/>
          <p:cNvSpPr>
            <a:spLocks noChangeArrowheads="1"/>
          </p:cNvSpPr>
          <p:nvPr/>
        </p:nvSpPr>
        <p:spPr bwMode="auto">
          <a:xfrm>
            <a:off x="69850" y="2767013"/>
            <a:ext cx="645795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 smtClean="0"/>
              <a:t>What battle involved the return of a cannon and a flag (Come and Take It)?</a:t>
            </a: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6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26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5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7"/>
                </p:tgtEl>
              </p:cMediaNode>
            </p:audio>
          </p:childTnLst>
        </p:cTn>
      </p:par>
    </p:tnLst>
    <p:bldLst>
      <p:bldP spid="22542" grpId="0" autoUpdateAnimBg="0"/>
      <p:bldP spid="22543" grpId="0" autoUpdateAnimBg="0"/>
      <p:bldP spid="22544" grpId="0" autoUpdateAnimBg="0"/>
      <p:bldP spid="22545" grpId="0" autoUpdateAnimBg="0"/>
      <p:bldP spid="22604" grpId="0" autoUpdateAnimBg="0"/>
      <p:bldP spid="2260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71875" y="30591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5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5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255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5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6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6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6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6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6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6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6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6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6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6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7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7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257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7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7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7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7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3602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6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602"/>
                </p:tgtEl>
              </p:cMediaNode>
            </p:audio>
          </p:childTnLst>
        </p:cTn>
      </p:par>
    </p:tnLst>
    <p:bldLst>
      <p:bldP spid="235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7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8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 err="1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Texians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33399" y="6096000"/>
            <a:ext cx="2841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b="1" dirty="0" err="1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TexMexicans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altLang="en-US" b="1" dirty="0" err="1" smtClean="0">
                <a:solidFill>
                  <a:srgbClr val="FFCC00"/>
                </a:solidFill>
                <a:latin typeface="Arial" charset="0"/>
                <a:hlinkClick r:id="rId6" action="ppaction://hlinksldjump"/>
              </a:rPr>
              <a:t>Tejanos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b="1" dirty="0" err="1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Temexicanos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3569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1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357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77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78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79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3580" name="Rectangle 29"/>
          <p:cNvSpPr>
            <a:spLocks noChangeArrowheads="1"/>
          </p:cNvSpPr>
          <p:nvPr/>
        </p:nvSpPr>
        <p:spPr bwMode="auto">
          <a:xfrm>
            <a:off x="6696075" y="19129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8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8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8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8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8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358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8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8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8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9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359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9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9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9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9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359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9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9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59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60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360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60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60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60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360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0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0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0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0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1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1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1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1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1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61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1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1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1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1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3620" name="Picture 6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2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2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2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2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2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62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$16,000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2465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5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56" name="AutoShape 80"/>
          <p:cNvSpPr>
            <a:spLocks noChangeArrowheads="1"/>
          </p:cNvSpPr>
          <p:nvPr/>
        </p:nvSpPr>
        <p:spPr bwMode="auto">
          <a:xfrm>
            <a:off x="69849" y="2767013"/>
            <a:ext cx="6500283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What were unpaid Mexicans who fought for the Texans called?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6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46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53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55"/>
                </p:tgtEl>
              </p:cMediaNode>
            </p:audio>
          </p:childTnLst>
        </p:cTn>
      </p:par>
    </p:tnLst>
    <p:bldLst>
      <p:bldP spid="24590" grpId="0" autoUpdateAnimBg="0"/>
      <p:bldP spid="24591" grpId="0" autoUpdateAnimBg="0"/>
      <p:bldP spid="24592" grpId="0" autoUpdateAnimBg="0"/>
      <p:bldP spid="24593" grpId="0" autoUpdateAnimBg="0"/>
      <p:bldP spid="24652" grpId="0" autoUpdateAnimBg="0"/>
      <p:bldP spid="246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71875" y="27447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90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94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95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4596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97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98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99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600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4601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602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603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604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605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4606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607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608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609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610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1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2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3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4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5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6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7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8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9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620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21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22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23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24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5650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56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50"/>
                </p:tgtEl>
              </p:cMediaNode>
            </p:audio>
          </p:childTnLst>
        </p:cTn>
      </p:par>
    </p:tnLst>
    <p:bldLst>
      <p:bldP spid="2560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AutoShape 5"/>
          <p:cNvSpPr>
            <a:spLocks noChangeArrowheads="1"/>
          </p:cNvSpPr>
          <p:nvPr/>
        </p:nvSpPr>
        <p:spPr bwMode="auto">
          <a:xfrm>
            <a:off x="4863042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33399" y="5029200"/>
            <a:ext cx="3914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sz="1100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Susanna</a:t>
            </a:r>
            <a:r>
              <a:rPr lang="en-US" altLang="en-US" sz="1800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 </a:t>
            </a:r>
            <a:r>
              <a:rPr lang="en-US" altLang="en-US" sz="1100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Dickinson </a:t>
            </a:r>
            <a:r>
              <a:rPr lang="en-US" altLang="en-US" sz="1100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and Madam </a:t>
            </a:r>
            <a:r>
              <a:rPr lang="en-US" altLang="en-US" sz="1100" b="1" dirty="0" err="1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Candelaria</a:t>
            </a:r>
            <a:endParaRPr lang="en-US" altLang="en-US" sz="1200" dirty="0">
              <a:solidFill>
                <a:srgbClr val="FFCC00"/>
              </a:solidFill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33399" y="6096000"/>
            <a:ext cx="4233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sz="1400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Mary</a:t>
            </a:r>
            <a:r>
              <a:rPr lang="en-US" altLang="en-US" sz="2000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 </a:t>
            </a:r>
            <a:r>
              <a:rPr lang="en-US" altLang="en-US" sz="1400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Wilkins and Madam </a:t>
            </a:r>
            <a:r>
              <a:rPr lang="en-US" altLang="en-US" sz="1400" b="1" dirty="0" err="1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Candelaria</a:t>
            </a:r>
            <a:endParaRPr lang="en-US" altLang="en-US" sz="1600" dirty="0">
              <a:solidFill>
                <a:srgbClr val="FFCC00"/>
              </a:solidFill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3886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altLang="en-US" sz="1600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Susanna </a:t>
            </a:r>
            <a:r>
              <a:rPr lang="en-US" altLang="en-US" sz="1400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Dickinson </a:t>
            </a:r>
            <a:r>
              <a:rPr lang="en-US" altLang="en-US" sz="1400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and Mary Wilkins</a:t>
            </a:r>
            <a:endParaRPr lang="en-US" altLang="en-US" sz="1400" dirty="0">
              <a:solidFill>
                <a:srgbClr val="FFCC00"/>
              </a:solidFill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952999" y="6096000"/>
            <a:ext cx="3590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sz="1100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Andrea C.</a:t>
            </a:r>
            <a:r>
              <a:rPr lang="en-US" altLang="en-US" sz="1600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 </a:t>
            </a:r>
            <a:r>
              <a:rPr lang="en-US" altLang="en-US" sz="1100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Villanueva </a:t>
            </a:r>
            <a:r>
              <a:rPr lang="en-US" altLang="en-US" sz="1100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and Mary Wilkins</a:t>
            </a:r>
            <a:endParaRPr lang="en-US" altLang="en-US" sz="1100" dirty="0">
              <a:solidFill>
                <a:srgbClr val="FFCC00"/>
              </a:solidFill>
            </a:endParaRPr>
          </a:p>
        </p:txBody>
      </p:sp>
      <p:sp>
        <p:nvSpPr>
          <p:cNvPr id="25617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Rectangle 29"/>
          <p:cNvSpPr>
            <a:spLocks noChangeArrowheads="1"/>
          </p:cNvSpPr>
          <p:nvPr/>
        </p:nvSpPr>
        <p:spPr bwMode="auto">
          <a:xfrm>
            <a:off x="6696075" y="15986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5629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30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31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32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33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5634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35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36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37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38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5639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40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41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42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43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5644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45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46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47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48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5649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50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51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52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5653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55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56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57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58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59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60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61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62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63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64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65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66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67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5668" name="Picture 6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69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70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71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72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73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74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700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$32,000 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26701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03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704" name="AutoShape 80"/>
          <p:cNvSpPr>
            <a:spLocks noChangeArrowheads="1"/>
          </p:cNvSpPr>
          <p:nvPr/>
        </p:nvSpPr>
        <p:spPr bwMode="auto">
          <a:xfrm>
            <a:off x="69850" y="2767013"/>
            <a:ext cx="643255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Name 2 survivors of the Alamo.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67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67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01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03"/>
                </p:tgtEl>
              </p:cMediaNode>
            </p:audio>
          </p:childTnLst>
        </p:cTn>
      </p:par>
    </p:tnLst>
    <p:bldLst>
      <p:bldP spid="26638" grpId="0" autoUpdateAnimBg="0"/>
      <p:bldP spid="26639" grpId="0" autoUpdateAnimBg="0"/>
      <p:bldP spid="26640" grpId="0" autoUpdateAnimBg="0"/>
      <p:bldP spid="26641" grpId="0" autoUpdateAnimBg="0"/>
      <p:bldP spid="26700" grpId="0" autoUpdateAnimBg="0"/>
      <p:bldP spid="2670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 rot="299">
            <a:off x="752475" y="361950"/>
            <a:ext cx="7851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000" b="1">
                <a:solidFill>
                  <a:schemeClr val="bg1"/>
                </a:solidFill>
                <a:latin typeface="Arial" charset="0"/>
              </a:rPr>
              <a:t>Congratulations!</a:t>
            </a:r>
            <a:endParaRPr lang="en-US" altLang="en-US" sz="6000" b="1">
              <a:solidFill>
                <a:schemeClr val="bg1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 rot="299">
            <a:off x="755650" y="2352675"/>
            <a:ext cx="7851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You’ve Reached</a:t>
            </a:r>
            <a:endParaRPr lang="en-US" sz="6600" b="1">
              <a:solidFill>
                <a:srgbClr val="FFCC00"/>
              </a:solidFill>
            </a:endParaRPr>
          </a:p>
        </p:txBody>
      </p:sp>
      <p:pic>
        <p:nvPicPr>
          <p:cNvPr id="37893" name="Regis Walks I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41550" y="3511550"/>
            <a:ext cx="47101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the $32,000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389188" y="4699000"/>
            <a:ext cx="4333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Milestone!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 rot="299">
            <a:off x="776288" y="387350"/>
            <a:ext cx="7851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000" b="1">
                <a:solidFill>
                  <a:schemeClr val="accent2"/>
                </a:solidFill>
                <a:latin typeface="Arial" charset="0"/>
              </a:rPr>
              <a:t>Congratulations!</a:t>
            </a:r>
            <a:endParaRPr lang="en-US" altLang="en-US" sz="6000" b="1">
              <a:solidFill>
                <a:schemeClr val="accent2"/>
              </a:solidFill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 rot="299">
            <a:off x="842963" y="431800"/>
            <a:ext cx="7851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000" b="1">
                <a:solidFill>
                  <a:srgbClr val="FFCC00"/>
                </a:solidFill>
                <a:latin typeface="Arial" charset="0"/>
              </a:rPr>
              <a:t>Congratulations!</a:t>
            </a:r>
            <a:endParaRPr lang="en-US" altLang="en-US" sz="60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7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3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3"/>
                </p:tgtEl>
              </p:cMediaNode>
            </p:audio>
          </p:childTnLst>
        </p:cTn>
      </p:par>
    </p:tnLst>
    <p:bldLst>
      <p:bldP spid="37891" grpId="0" autoUpdateAnimBg="0"/>
      <p:bldP spid="37892" grpId="0" autoUpdateAnimBg="0"/>
      <p:bldP spid="37894" grpId="0" autoUpdateAnimBg="0"/>
      <p:bldP spid="37895" grpId="0" autoUpdateAnimBg="0"/>
      <p:bldP spid="37896" grpId="0" autoUpdateAnimBg="0"/>
      <p:bldP spid="3789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571875" y="24130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7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7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7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767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7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8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8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768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769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769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76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98"/>
                </p:tgtEl>
              </p:cMediaNode>
            </p:audio>
          </p:childTnLst>
        </p:cTn>
      </p:par>
    </p:tnLst>
    <p:bldLst>
      <p:bldP spid="2765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Lorenzo </a:t>
            </a:r>
            <a:r>
              <a:rPr lang="en-US" altLang="en-US" b="1" dirty="0" err="1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DeZavala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sz="2000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Jose Antonio </a:t>
            </a:r>
            <a:r>
              <a:rPr lang="en-US" altLang="en-US" sz="2000" b="1" dirty="0" err="1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Menchaca</a:t>
            </a:r>
            <a:endParaRPr lang="en-US" altLang="en-US" sz="2000" dirty="0">
              <a:solidFill>
                <a:srgbClr val="FFCC00"/>
              </a:solidFill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Juan Seguin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347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</a:t>
            </a:r>
            <a:r>
              <a:rPr lang="en-US" altLang="en-US" sz="2800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Jose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D. Villanueva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0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1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2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869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Rectangle 79"/>
          <p:cNvSpPr>
            <a:spLocks noChangeArrowheads="1"/>
          </p:cNvSpPr>
          <p:nvPr/>
        </p:nvSpPr>
        <p:spPr bwMode="auto">
          <a:xfrm>
            <a:off x="6696075" y="12842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870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0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0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0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0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870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0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0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0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1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871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1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1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1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1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871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1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1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1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2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872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2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2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2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872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2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2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2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2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3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3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3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3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3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873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3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3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3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3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8740" name="Picture 6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4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4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4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4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4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4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48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$64,000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2874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52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53" name="AutoShape 81"/>
          <p:cNvSpPr>
            <a:spLocks noChangeArrowheads="1"/>
          </p:cNvSpPr>
          <p:nvPr/>
        </p:nvSpPr>
        <p:spPr bwMode="auto">
          <a:xfrm>
            <a:off x="69849" y="2767013"/>
            <a:ext cx="6474883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 smtClean="0"/>
              <a:t>Who was </a:t>
            </a:r>
            <a:r>
              <a:rPr lang="en-US" sz="1200" dirty="0" smtClean="0">
                <a:effectLst/>
              </a:rPr>
              <a:t>the only Mexican Texan in the Senate of the Texas Republic?</a:t>
            </a: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87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87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749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752"/>
                </p:tgtEl>
              </p:cMediaNode>
            </p:audio>
          </p:childTnLst>
        </p:cTn>
      </p:par>
    </p:tnLst>
    <p:bldLst>
      <p:bldP spid="28686" grpId="0" autoUpdateAnimBg="0"/>
      <p:bldP spid="28687" grpId="0" autoUpdateAnimBg="0"/>
      <p:bldP spid="28688" grpId="0" autoUpdateAnimBg="0"/>
      <p:bldP spid="28689" grpId="0" autoUpdateAnimBg="0"/>
      <p:bldP spid="28748" grpId="0" autoUpdateAnimBg="0"/>
      <p:bldP spid="2875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571875" y="21351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10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12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14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15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9716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17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19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20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9721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22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23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24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25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9726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27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28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29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9730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1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3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5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6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7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8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9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740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41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42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43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44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974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97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46"/>
                </p:tgtEl>
              </p:cMediaNode>
            </p:audio>
          </p:childTnLst>
        </p:cTn>
      </p:par>
    </p:tnLst>
    <p:bldLst>
      <p:bldP spid="297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2473325" y="2724150"/>
            <a:ext cx="4622800" cy="1136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Shomik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Ghose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627438" y="1717675"/>
            <a:ext cx="2130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4000" b="1">
                <a:solidFill>
                  <a:srgbClr val="FFFFFF"/>
                </a:solidFill>
                <a:latin typeface="Arial" charset="0"/>
              </a:rPr>
              <a:t>Another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124200" y="4251325"/>
            <a:ext cx="3260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4000" b="1">
                <a:solidFill>
                  <a:srgbClr val="FFFFFF"/>
                </a:solidFill>
                <a:latin typeface="Arial" charset="0"/>
              </a:rPr>
              <a:t>Presentation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16038" y="5851525"/>
            <a:ext cx="6913562" cy="1006475"/>
            <a:chOff x="829" y="3686"/>
            <a:chExt cx="4355" cy="634"/>
          </a:xfrm>
        </p:grpSpPr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829" y="3686"/>
              <a:ext cx="435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4000" b="1">
                  <a:solidFill>
                    <a:srgbClr val="FFFFFF"/>
                  </a:solidFill>
                  <a:latin typeface="Arial" charset="0"/>
                </a:rPr>
                <a:t>© 2000 - All rights Reserved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824" y="4070"/>
              <a:ext cx="2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000" b="1">
                  <a:solidFill>
                    <a:srgbClr val="FFFFFF"/>
                  </a:solidFill>
                  <a:latin typeface="Arial" charset="0"/>
                </a:rPr>
                <a:t>markedamon@hotmail.com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utoUpdateAnimBg="0"/>
      <p:bldP spid="3891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4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Travis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Crockett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Seguin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Bowie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8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9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40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0741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42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0743" name="Rectangle 29"/>
          <p:cNvSpPr>
            <a:spLocks noChangeArrowheads="1"/>
          </p:cNvSpPr>
          <p:nvPr/>
        </p:nvSpPr>
        <p:spPr bwMode="auto">
          <a:xfrm>
            <a:off x="6696075" y="10064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0749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50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51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52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53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0754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55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56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57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58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0759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60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61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62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63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0764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65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66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67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68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0769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70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71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72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0773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4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5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6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7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8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9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80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81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82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0783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84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85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86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87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0788" name="Picture 6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9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90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91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92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93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94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96" name="Text Box 76"/>
          <p:cNvSpPr txBox="1">
            <a:spLocks noChangeArrowheads="1"/>
          </p:cNvSpPr>
          <p:nvPr/>
        </p:nvSpPr>
        <p:spPr bwMode="auto">
          <a:xfrm>
            <a:off x="685800" y="258762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$125,000 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3079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0" name="AutoShape 80"/>
          <p:cNvSpPr>
            <a:spLocks noChangeArrowheads="1"/>
          </p:cNvSpPr>
          <p:nvPr/>
        </p:nvSpPr>
        <p:spPr bwMode="auto">
          <a:xfrm>
            <a:off x="69849" y="1539875"/>
            <a:ext cx="6466417" cy="2141538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2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316565" y="1570037"/>
            <a:ext cx="3972983" cy="2111376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What defender of the Alamo was a close friend of one of the leaders of the Alamo, served in the Long expedition and fought in the Grass Fight</a:t>
            </a:r>
            <a:r>
              <a:rPr lang="en-US" altLang="en-US" sz="2800" dirty="0" smtClean="0"/>
              <a:t>?</a:t>
            </a:r>
            <a:endParaRPr lang="en-US" altLang="en-US" sz="1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7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07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7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9"/>
                </p:tgtEl>
              </p:cMediaNode>
            </p:audio>
          </p:childTnLst>
        </p:cTn>
      </p:par>
    </p:tnLst>
    <p:bldLst>
      <p:bldP spid="30734" grpId="0" autoUpdateAnimBg="0"/>
      <p:bldP spid="30735" grpId="0" autoUpdateAnimBg="0"/>
      <p:bldP spid="30736" grpId="0" autoUpdateAnimBg="0"/>
      <p:bldP spid="30737" grpId="0" autoUpdateAnimBg="0"/>
      <p:bldP spid="30796" grpId="0" autoUpdateAnimBg="0"/>
      <p:bldP spid="3080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571875" y="18351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175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176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6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6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6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6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176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7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7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7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7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177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7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7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7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177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7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178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9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9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9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179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7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94"/>
                </p:tgtEl>
              </p:cMediaNode>
            </p:audio>
          </p:childTnLst>
        </p:cTn>
      </p:par>
    </p:tnLst>
    <p:bldLst>
      <p:bldP spid="3174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Childress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b="1" dirty="0" err="1" smtClean="0">
                <a:solidFill>
                  <a:srgbClr val="FFCC00"/>
                </a:solidFill>
                <a:latin typeface="Arial" charset="0"/>
                <a:hlinkClick r:id="rId6" action="ppaction://hlinksldjump"/>
              </a:rPr>
              <a:t>DeZavala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Lamar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Burnet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6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2789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2791" name="Rectangle 29"/>
          <p:cNvSpPr>
            <a:spLocks noChangeArrowheads="1"/>
          </p:cNvSpPr>
          <p:nvPr/>
        </p:nvSpPr>
        <p:spPr bwMode="auto">
          <a:xfrm>
            <a:off x="6696075" y="70802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2797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798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799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00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01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2802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03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04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05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06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2807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08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09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10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11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2812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13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14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15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16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2817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18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19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20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2821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22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23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24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25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26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27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28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29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30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2831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32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33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34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35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2836" name="Picture 6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37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38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39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40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41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42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44" name="Text Box 76"/>
          <p:cNvSpPr txBox="1">
            <a:spLocks noChangeArrowheads="1"/>
          </p:cNvSpPr>
          <p:nvPr/>
        </p:nvSpPr>
        <p:spPr bwMode="auto">
          <a:xfrm>
            <a:off x="643467" y="263525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$250,000 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3284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4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48" name="AutoShape 80"/>
          <p:cNvSpPr>
            <a:spLocks noChangeArrowheads="1"/>
          </p:cNvSpPr>
          <p:nvPr/>
        </p:nvSpPr>
        <p:spPr bwMode="auto">
          <a:xfrm>
            <a:off x="69849" y="1566333"/>
            <a:ext cx="6491817" cy="211508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400" dirty="0"/>
          </a:p>
        </p:txBody>
      </p:sp>
      <p:sp>
        <p:nvSpPr>
          <p:cNvPr id="79" name="TextBox 78"/>
          <p:cNvSpPr txBox="1"/>
          <p:nvPr/>
        </p:nvSpPr>
        <p:spPr>
          <a:xfrm>
            <a:off x="1346200" y="1634067"/>
            <a:ext cx="395393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 smtClean="0"/>
              <a:t>Who ran for vice president, helped draft the Constitution of the Republic of Texas, and accompanied Santa Anna to Mexico City as a peace commissioner?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2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28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845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847"/>
                </p:tgtEl>
              </p:cMediaNode>
            </p:audio>
          </p:childTnLst>
        </p:cTn>
      </p:par>
    </p:tnLst>
    <p:bldLst>
      <p:bldP spid="32782" grpId="0" autoUpdateAnimBg="0"/>
      <p:bldP spid="32783" grpId="0" autoUpdateAnimBg="0"/>
      <p:bldP spid="32784" grpId="0" autoUpdateAnimBg="0"/>
      <p:bldP spid="32785" grpId="0" autoUpdateAnimBg="0"/>
      <p:bldP spid="32844" grpId="0" autoUpdateAnimBg="0"/>
      <p:bldP spid="3284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571875" y="15192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0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1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381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1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1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1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1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381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1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1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2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2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382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2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2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2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382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2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2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2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383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4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3842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38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842"/>
                </p:tgtEl>
              </p:cMediaNode>
            </p:audio>
          </p:childTnLst>
        </p:cTn>
      </p:par>
    </p:tnLst>
    <p:bldLst>
      <p:bldP spid="3379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1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Travis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Crockett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Bowie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Seguin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34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35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36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4837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38" name="Rectangle 29"/>
          <p:cNvSpPr>
            <a:spLocks noChangeArrowheads="1"/>
          </p:cNvSpPr>
          <p:nvPr/>
        </p:nvSpPr>
        <p:spPr bwMode="auto">
          <a:xfrm>
            <a:off x="6696075" y="40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4845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46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47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48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49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4850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51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52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53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54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4855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56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57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58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59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4860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61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62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63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64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4865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66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67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68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4869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70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71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72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73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74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75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76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77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78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4879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80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81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82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83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4884" name="Picture 6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8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8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8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8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8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9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92" name="Text Box 76"/>
          <p:cNvSpPr txBox="1">
            <a:spLocks noChangeArrowheads="1"/>
          </p:cNvSpPr>
          <p:nvPr/>
        </p:nvSpPr>
        <p:spPr bwMode="auto">
          <a:xfrm>
            <a:off x="695325" y="260350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$500,000 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3489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9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96" name="AutoShape 80"/>
          <p:cNvSpPr>
            <a:spLocks noChangeArrowheads="1"/>
          </p:cNvSpPr>
          <p:nvPr/>
        </p:nvSpPr>
        <p:spPr bwMode="auto">
          <a:xfrm>
            <a:off x="69850" y="1552575"/>
            <a:ext cx="6559550" cy="2128838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900" dirty="0"/>
          </a:p>
        </p:txBody>
      </p:sp>
      <p:sp>
        <p:nvSpPr>
          <p:cNvPr id="79" name="TextBox 78"/>
          <p:cNvSpPr txBox="1"/>
          <p:nvPr/>
        </p:nvSpPr>
        <p:spPr>
          <a:xfrm>
            <a:off x="1352550" y="1600200"/>
            <a:ext cx="40100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/>
              <a:t>What defender of the Alamo supported 1 of the commanders and opposed Andrew Jackson?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4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48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93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95"/>
                </p:tgtEl>
              </p:cMediaNode>
            </p:audio>
          </p:childTnLst>
        </p:cTn>
      </p:par>
    </p:tnLst>
    <p:bldLst>
      <p:bldP spid="34830" grpId="0" autoUpdateAnimBg="0"/>
      <p:bldP spid="34831" grpId="0" autoUpdateAnimBg="0"/>
      <p:bldP spid="34832" grpId="0" autoUpdateAnimBg="0"/>
      <p:bldP spid="34833" grpId="0" autoUpdateAnimBg="0"/>
      <p:bldP spid="34892" grpId="0" autoUpdateAnimBg="0"/>
      <p:bldP spid="3489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71875" y="1182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5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5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585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5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5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5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5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86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6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6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6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6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86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6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6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6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6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587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7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7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7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587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8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8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8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8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588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8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8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8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8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3362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62"/>
                </p:tgtEl>
              </p:cMediaNode>
            </p:audio>
          </p:childTnLst>
        </p:cTn>
      </p:par>
    </p:tnLst>
    <p:bldLst>
      <p:bldP spid="1331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0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Burnet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Childress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altLang="en-US" b="1" dirty="0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Houston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b="1" dirty="0" err="1" smtClean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DeZavala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36881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82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83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84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6885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86" name="Rectangle 29"/>
          <p:cNvSpPr>
            <a:spLocks noChangeArrowheads="1"/>
          </p:cNvSpPr>
          <p:nvPr/>
        </p:nvSpPr>
        <p:spPr bwMode="auto">
          <a:xfrm>
            <a:off x="6696075" y="698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6893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894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895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896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897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6898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899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00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01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02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6903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04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05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06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07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6908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09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10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11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12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6913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14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15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16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917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18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19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20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21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22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23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24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25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26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927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28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29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30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31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6932" name="Picture 6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33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34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35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36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37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38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673100" y="274637"/>
            <a:ext cx="5181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$</a:t>
            </a: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1,000,000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1441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16" name="AutoShape 80"/>
          <p:cNvSpPr>
            <a:spLocks noChangeArrowheads="1"/>
          </p:cNvSpPr>
          <p:nvPr/>
        </p:nvSpPr>
        <p:spPr bwMode="auto">
          <a:xfrm>
            <a:off x="69850" y="1585912"/>
            <a:ext cx="6483350" cy="2095501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4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371600" y="1668462"/>
            <a:ext cx="3879850" cy="1997075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/>
              <a:t>Who was a founding father that wasn’t chosen as a delegate to either the Consultation or the Convention of </a:t>
            </a:r>
            <a:r>
              <a:rPr lang="en-US" altLang="en-US" sz="2000" dirty="0" smtClean="0"/>
              <a:t>1836 </a:t>
            </a:r>
            <a:r>
              <a:rPr lang="en-US" sz="2000" dirty="0"/>
              <a:t>and opposed annexation and Texas independence?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4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44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13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15"/>
                </p:tgtEl>
              </p:cMediaNode>
            </p:audio>
          </p:childTnLst>
        </p:cTn>
      </p:par>
    </p:tnLst>
    <p:bldLst>
      <p:bldP spid="14350" grpId="0" autoUpdateAnimBg="0"/>
      <p:bldP spid="14351" grpId="0" autoUpdateAnimBg="0"/>
      <p:bldP spid="14352" grpId="0" autoUpdateAnimBg="0"/>
      <p:bldP spid="14353" grpId="0" autoUpdateAnimBg="0"/>
      <p:bldP spid="14412" grpId="0" autoUpdateAnimBg="0"/>
      <p:bldP spid="144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Lets Play Them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37952" name="Rectangle 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53" name="Rectangle 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54" name="Rectangle 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55" name="Rectangle 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56" name="Rectangle 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57" name="Rectangle 1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58" name="Rectangle 1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37945" name="Rectangle 1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46" name="Rectangle 1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47" name="Rectangle 1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48" name="Rectangle 1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49" name="Rectangle 1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50" name="Rectangle 1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51" name="Rectangle 1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37937" name="Rectangle 21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38" name="Rectangle 22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39" name="Rectangle 23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40" name="Rectangle 24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41" name="Rectangle 25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42" name="Rectangle 26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43" name="Rectangle 27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44" name="Rectangle 28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37930" name="Rectangle 30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31" name="Rectangle 31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32" name="Rectangle 32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33" name="Rectangle 33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34" name="Rectangle 34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35" name="Rectangle 35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36" name="Rectangle 36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37922" name="Rectangle 38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23" name="Rectangle 39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24" name="Rectangle 40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25" name="Rectangle 41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26" name="Rectangle 42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27" name="Rectangle 43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28" name="Rectangle 44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29" name="Rectangle 45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37915" name="Rectangle 47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16" name="Rectangle 48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17" name="Rectangle 49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18" name="Rectangle 50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19" name="Rectangle 51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20" name="Rectangle 52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21" name="Rectangle 53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37908" name="Rectangle 5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9" name="Rectangle 5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10" name="Rectangle 5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11" name="Rectangle 5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12" name="Rectangle 5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13" name="Rectangle 6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14" name="Rectangle 6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37901" name="Rectangle 6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2" name="Rectangle 6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03" name="Rectangle 6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04" name="Rectangle 6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5" name="Rectangle 6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06" name="Rectangle 6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7907" name="Rectangle 6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pic>
        <p:nvPicPr>
          <p:cNvPr id="35910" name="Picture 7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8300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911" name="Text Box 71"/>
          <p:cNvSpPr txBox="1">
            <a:spLocks noChangeArrowheads="1"/>
          </p:cNvSpPr>
          <p:nvPr/>
        </p:nvSpPr>
        <p:spPr bwMode="auto">
          <a:xfrm>
            <a:off x="1295400" y="2514600"/>
            <a:ext cx="67818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chemeClr val="bg1"/>
                </a:solidFill>
                <a:latin typeface="Arial" charset="0"/>
              </a:rPr>
              <a:t>YOU WIN $1 MILLION DOLLARS!</a:t>
            </a:r>
            <a:endParaRPr lang="en-US" altLang="en-US" sz="5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58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43"/>
                </p:tgtEl>
              </p:cMediaNode>
            </p:audio>
          </p:childTnLst>
        </p:cTn>
      </p:par>
    </p:tnLst>
    <p:bldLst>
      <p:bldP spid="359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4157" name="Rectangle 13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58" name="Rectangle 1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59" name="Rectangle 19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60" name="Rectangle 22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61" name="Rectangle 25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62" name="Rectangle 28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63" name="Rectangle 3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4150" name="Rectangle 14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51" name="Rectangle 17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52" name="Rectangle 20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53" name="Rectangle 23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54" name="Rectangle 26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55" name="Rectangle 29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56" name="Rectangle 32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4142" name="Rectangle 4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43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44" name="Rectangle 18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45" name="Rectangle 21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46" name="Rectangle 24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47" name="Rectangle 27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48" name="Rectangle 30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49" name="Rectangle 33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4135" name="Rectangle 38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36" name="Rectangle 39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37" name="Rectangle 40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38" name="Rectangle 41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39" name="Rectangle 42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40" name="Rectangle 43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41" name="Rectangle 44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4127" name="Rectangle 46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28" name="Rectangle 47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29" name="Rectangle 48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30" name="Rectangle 49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31" name="Rectangle 50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32" name="Rectangle 51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33" name="Rectangle 52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34" name="Rectangle 53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4120" name="Rectangle 64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21" name="Rectangle 65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22" name="Rectangle 66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23" name="Rectangle 67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24" name="Rectangle 68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25" name="Rectangle 69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26" name="Rectangle 70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4113" name="Rectangle 72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14" name="Rectangle 73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15" name="Rectangle 74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16" name="Rectangle 75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17" name="Rectangle 76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18" name="Rectangle 77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19" name="Rectangle 78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grpSp>
        <p:nvGrpSpPr>
          <p:cNvPr id="9" name="Group 79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4106" name="Rectangle 80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7" name="Rectangle 81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08" name="Rectangle 82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09" name="Rectangle 83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10" name="Rectangle 84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11" name="Rectangle 85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12" name="Rectangle 86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3571875" y="548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43" name="Text Box 22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145" name="Text Box 24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46" name="Text Box 25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47" name="Text Box 26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48" name="Text Box 27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49" name="Text Box 28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5150" name="Text Box 29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51" name="Text Box 30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52" name="Text Box 31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53" name="Text Box 32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5154" name="Oval 33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55" name="Oval 34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56" name="Oval 35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57" name="Oval 36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58" name="Oval 37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59" name="Oval 38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60" name="Oval 39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61" name="Oval 40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62" name="Oval 41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63" name="Oval 42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64" name="Oval 43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65" name="Oval 44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66" name="Oval 45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67" name="Oval 46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68" name="Oval 47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619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94"/>
                </p:tgtEl>
              </p:cMediaNode>
            </p:audio>
          </p:childTnLst>
        </p:cTn>
      </p:par>
    </p:tnLst>
    <p:bldLst>
      <p:bldP spid="61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Great Britain</a:t>
            </a:r>
            <a:endParaRPr lang="en-US" altLang="en-US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b="1" dirty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Spain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</a:t>
            </a:r>
            <a:r>
              <a:rPr lang="en-US" altLang="en-US" b="1" dirty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Mexico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b="1" dirty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Germany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6161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62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63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64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65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66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67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68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69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70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71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72" name="Rectangle 78"/>
          <p:cNvSpPr>
            <a:spLocks noChangeArrowheads="1"/>
          </p:cNvSpPr>
          <p:nvPr/>
        </p:nvSpPr>
        <p:spPr bwMode="auto">
          <a:xfrm>
            <a:off x="6696075" y="4357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97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98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99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00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01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02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03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04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05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06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207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08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09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10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11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6212" name="Picture 6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13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14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15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16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17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18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95" name="Text Box 75"/>
          <p:cNvSpPr txBox="1">
            <a:spLocks noChangeArrowheads="1"/>
          </p:cNvSpPr>
          <p:nvPr/>
        </p:nvSpPr>
        <p:spPr bwMode="auto">
          <a:xfrm>
            <a:off x="685800" y="1203325"/>
            <a:ext cx="518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$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100 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5196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01" name="AutoShape 81"/>
          <p:cNvSpPr>
            <a:spLocks noChangeArrowheads="1"/>
          </p:cNvSpPr>
          <p:nvPr/>
        </p:nvSpPr>
        <p:spPr bwMode="auto">
          <a:xfrm>
            <a:off x="69850" y="2767013"/>
            <a:ext cx="6488113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Who did Texas fight in the Texas Revolution?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5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96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97"/>
                </p:tgtEl>
              </p:cMediaNode>
            </p:audio>
          </p:childTnLst>
        </p:cTn>
      </p:par>
    </p:tnLst>
    <p:bldLst>
      <p:bldP spid="5134" grpId="0" autoUpdateAnimBg="0"/>
      <p:bldP spid="5135" grpId="0" autoUpdateAnimBg="0"/>
      <p:bldP spid="5136" grpId="0" autoUpdateAnimBg="0"/>
      <p:bldP spid="5137" grpId="0" autoUpdateAnimBg="0"/>
      <p:bldP spid="5195" grpId="0" autoUpdateAnimBg="0"/>
      <p:bldP spid="52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71875" y="51720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8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9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9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9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9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9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9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9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9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719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19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20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20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720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0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0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0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0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0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0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0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1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1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21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1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1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1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1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721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2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18"/>
                </p:tgtEl>
              </p:cMediaNode>
            </p:audio>
          </p:childTnLst>
        </p:cTn>
      </p:par>
    </p:tnLst>
    <p:bldLst>
      <p:bldP spid="71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8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altLang="en-US" b="1" dirty="0">
                <a:solidFill>
                  <a:srgbClr val="FFCC00"/>
                </a:solidFill>
                <a:latin typeface="Arial" charset="0"/>
                <a:hlinkClick r:id="rId4" action="ppaction://hlinksldjump"/>
              </a:rPr>
              <a:t>Sam Houston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3395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altLang="en-US" b="1" dirty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Lorenzo de Zavala  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altLang="en-US" b="1" dirty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Santa Anna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altLang="en-US" b="1" dirty="0">
                <a:solidFill>
                  <a:srgbClr val="FFCC00"/>
                </a:solidFill>
                <a:latin typeface="Arial" charset="0"/>
                <a:hlinkClick r:id="rId5" action="ppaction://hlinksldjump"/>
              </a:rPr>
              <a:t>Tecumseh</a:t>
            </a:r>
            <a:endParaRPr lang="en-US" alt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0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1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2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21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215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16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17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18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19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220" name="Rectangle 29"/>
          <p:cNvSpPr>
            <a:spLocks noChangeArrowheads="1"/>
          </p:cNvSpPr>
          <p:nvPr/>
        </p:nvSpPr>
        <p:spPr bwMode="auto">
          <a:xfrm>
            <a:off x="6696075" y="40433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2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2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2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2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2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822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2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2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2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3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23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3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3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3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3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23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3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3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3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4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824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4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4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4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24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4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4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4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4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5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5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5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5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5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25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5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5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5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5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8260" name="Picture 6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6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6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6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6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6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6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4000" b="1" dirty="0">
                <a:solidFill>
                  <a:schemeClr val="bg1"/>
                </a:solidFill>
                <a:latin typeface="Arial" charset="0"/>
              </a:rPr>
              <a:t>$200 Question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pic>
        <p:nvPicPr>
          <p:cNvPr id="826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72" name="AutoShape 80"/>
          <p:cNvSpPr>
            <a:spLocks noChangeArrowheads="1"/>
          </p:cNvSpPr>
          <p:nvPr/>
        </p:nvSpPr>
        <p:spPr bwMode="auto">
          <a:xfrm>
            <a:off x="69850" y="2767013"/>
            <a:ext cx="6430963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Who was the leader of the Texan forces at the Battle of San Jacinto?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8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9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1"/>
                </p:tgtEl>
              </p:cMediaNode>
            </p:audio>
          </p:childTnLst>
        </p:cTn>
      </p:par>
    </p:tnLst>
    <p:bldLst>
      <p:bldP spid="8206" grpId="0" autoUpdateAnimBg="0"/>
      <p:bldP spid="8207" grpId="0" autoUpdateAnimBg="0"/>
      <p:bldP spid="8208" grpId="0" autoUpdateAnimBg="0"/>
      <p:bldP spid="8209" grpId="0" autoUpdateAnimBg="0"/>
      <p:bldP spid="8268" grpId="0" autoUpdateAnimBg="0"/>
      <p:bldP spid="82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38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39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40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42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43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44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45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9246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47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48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9250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51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52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53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54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55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56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57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58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59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260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61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62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63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64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  <p:bldLst>
      <p:bldP spid="922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2000</Words>
  <Application>Microsoft Office PowerPoint</Application>
  <PresentationFormat>On-screen Show (4:3)</PresentationFormat>
  <Paragraphs>1059</Paragraphs>
  <Slides>37</Slides>
  <Notes>2</Notes>
  <HiddenSlides>0</HiddenSlides>
  <MMClips>48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Text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Ghose</dc:creator>
  <cp:lastModifiedBy>Ghose</cp:lastModifiedBy>
  <cp:revision>43</cp:revision>
  <dcterms:created xsi:type="dcterms:W3CDTF">1999-11-20T23:03:43Z</dcterms:created>
  <dcterms:modified xsi:type="dcterms:W3CDTF">2014-03-01T20:31:04Z</dcterms:modified>
</cp:coreProperties>
</file>