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746" r:id="rId2"/>
    <p:sldId id="258" r:id="rId3"/>
    <p:sldId id="327" r:id="rId4"/>
    <p:sldId id="324" r:id="rId5"/>
    <p:sldId id="325" r:id="rId6"/>
    <p:sldId id="328" r:id="rId7"/>
    <p:sldId id="696" r:id="rId8"/>
    <p:sldId id="263" r:id="rId9"/>
    <p:sldId id="326" r:id="rId10"/>
    <p:sldId id="695" r:id="rId11"/>
    <p:sldId id="713" r:id="rId12"/>
    <p:sldId id="485" r:id="rId13"/>
    <p:sldId id="714" r:id="rId14"/>
    <p:sldId id="373" r:id="rId15"/>
    <p:sldId id="715" r:id="rId16"/>
    <p:sldId id="374" r:id="rId17"/>
    <p:sldId id="716" r:id="rId18"/>
    <p:sldId id="481" r:id="rId19"/>
    <p:sldId id="602" r:id="rId20"/>
    <p:sldId id="717" r:id="rId21"/>
    <p:sldId id="697" r:id="rId22"/>
    <p:sldId id="484" r:id="rId23"/>
    <p:sldId id="718" r:id="rId24"/>
    <p:sldId id="372" r:id="rId25"/>
    <p:sldId id="719" r:id="rId26"/>
    <p:sldId id="486" r:id="rId27"/>
    <p:sldId id="720" r:id="rId28"/>
    <p:sldId id="487" r:id="rId29"/>
    <p:sldId id="721" r:id="rId30"/>
    <p:sldId id="375" r:id="rId31"/>
    <p:sldId id="722" r:id="rId32"/>
    <p:sldId id="698" r:id="rId33"/>
    <p:sldId id="706" r:id="rId34"/>
    <p:sldId id="723" r:id="rId35"/>
    <p:sldId id="707" r:id="rId36"/>
    <p:sldId id="724" r:id="rId37"/>
    <p:sldId id="708" r:id="rId38"/>
    <p:sldId id="725" r:id="rId39"/>
    <p:sldId id="709" r:id="rId40"/>
    <p:sldId id="726" r:id="rId41"/>
    <p:sldId id="710" r:id="rId42"/>
    <p:sldId id="727" r:id="rId43"/>
    <p:sldId id="699" r:id="rId44"/>
    <p:sldId id="594" r:id="rId45"/>
    <p:sldId id="728" r:id="rId46"/>
    <p:sldId id="700" r:id="rId47"/>
    <p:sldId id="729" r:id="rId48"/>
    <p:sldId id="701" r:id="rId49"/>
    <p:sldId id="730" r:id="rId50"/>
    <p:sldId id="702" r:id="rId51"/>
    <p:sldId id="731" r:id="rId52"/>
    <p:sldId id="703" r:id="rId53"/>
    <p:sldId id="732" r:id="rId54"/>
    <p:sldId id="704" r:id="rId55"/>
    <p:sldId id="595" r:id="rId56"/>
    <p:sldId id="733" r:id="rId57"/>
    <p:sldId id="596" r:id="rId58"/>
    <p:sldId id="734" r:id="rId59"/>
    <p:sldId id="598" r:id="rId60"/>
    <p:sldId id="735" r:id="rId61"/>
    <p:sldId id="705" r:id="rId62"/>
    <p:sldId id="736" r:id="rId63"/>
    <p:sldId id="603" r:id="rId64"/>
    <p:sldId id="737" r:id="rId65"/>
    <p:sldId id="711" r:id="rId66"/>
    <p:sldId id="712" r:id="rId67"/>
    <p:sldId id="738" r:id="rId68"/>
    <p:sldId id="597" r:id="rId69"/>
    <p:sldId id="739" r:id="rId70"/>
    <p:sldId id="599" r:id="rId71"/>
    <p:sldId id="740" r:id="rId72"/>
    <p:sldId id="745" r:id="rId73"/>
    <p:sldId id="600" r:id="rId74"/>
    <p:sldId id="741" r:id="rId75"/>
    <p:sldId id="488" r:id="rId76"/>
    <p:sldId id="742" r:id="rId77"/>
    <p:sldId id="329" r:id="rId78"/>
    <p:sldId id="330" r:id="rId79"/>
    <p:sldId id="743" r:id="rId80"/>
    <p:sldId id="744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5FBE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FBE"/>
    <a:srgbClr val="0066CC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22" autoAdjust="0"/>
  </p:normalViewPr>
  <p:slideViewPr>
    <p:cSldViewPr>
      <p:cViewPr>
        <p:scale>
          <a:sx n="118" d="100"/>
          <a:sy n="118" d="100"/>
        </p:scale>
        <p:origin x="-14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8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0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E7DF0CD-62C1-49CE-906B-1445B089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CEC922-401C-4168-9923-48351423E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654340A-C816-42FE-9E2A-AE30ABB6D403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1E205B6-A573-44FE-9793-244BF22B8F07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7952D94A-285B-40BA-B748-0A783364B621}" type="slidenum">
              <a:rPr lang="en-US" altLang="en-US" sz="1200" smtClean="0">
                <a:solidFill>
                  <a:schemeClr val="tx1"/>
                </a:solidFill>
              </a:rPr>
              <a:pPr/>
              <a:t>14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D762A31-F63C-460D-B2C5-3F8187DAA5F3}" type="slidenum">
              <a:rPr lang="en-US" altLang="en-US" sz="1200" smtClean="0">
                <a:solidFill>
                  <a:schemeClr val="tx1"/>
                </a:solidFill>
              </a:rPr>
              <a:pPr/>
              <a:t>16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C5375E-750A-4C22-A32B-D419EDE2508E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en-US" dirty="0" smtClean="0"/>
              <a:t>To Complete the Daily Double Sequence for Round One: </a:t>
            </a:r>
          </a:p>
          <a:p>
            <a:pPr marL="228600" indent="-228600"/>
            <a:endParaRPr lang="en-US" altLang="en-US" dirty="0" smtClean="0"/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Click on any blue area on the slide that is currently displayed 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Click on  Slide Show </a:t>
            </a:r>
            <a:r>
              <a:rPr lang="en-US" altLang="en-US" dirty="0" smtClean="0">
                <a:sym typeface="Wingdings" pitchFamily="2" charset="2"/>
              </a:rPr>
              <a:t> Action Settings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The Action Settings Dialog Box will be displayed.  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You will see that the HYPERLINK is currently set to “Slide 8”</a:t>
            </a:r>
            <a:endParaRPr lang="en-US" altLang="en-US" dirty="0" smtClean="0"/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Change the HYPERLINK so that it is set to the slide number you made note of previously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Click OK until the Action Settings Dialog Box disappears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Save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Return to Slide 8 and select View </a:t>
            </a:r>
            <a:r>
              <a:rPr lang="en-US" altLang="en-US" dirty="0" smtClean="0">
                <a:sym typeface="Wingdings" pitchFamily="2" charset="2"/>
              </a:rPr>
              <a:t> Slide Show.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Test your Daily Double button to make sure it works as you wish it to.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4ED5591E-3965-425C-8C9F-30F4BC0444F3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A1604907-13BC-4FBB-8FEE-0A802718C1CF}" type="slidenum">
              <a:rPr lang="en-US" altLang="en-US" sz="1200" smtClean="0">
                <a:solidFill>
                  <a:schemeClr val="tx1"/>
                </a:solidFill>
              </a:rPr>
              <a:pPr/>
              <a:t>21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601D5D6-F723-416D-84A6-B8E86DBDFDED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23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B1EF32AF-C190-45BA-9697-8B9EA182D8DD}" type="slidenum">
              <a:rPr lang="en-US" altLang="en-US" sz="1200" smtClean="0">
                <a:solidFill>
                  <a:schemeClr val="tx1"/>
                </a:solidFill>
              </a:rPr>
              <a:pPr/>
              <a:t>24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25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F2815A3B-682F-47D5-A7AD-4E0AC9A29EA6}" type="slidenum">
              <a:rPr lang="en-US" altLang="en-US" sz="1200" smtClean="0">
                <a:solidFill>
                  <a:schemeClr val="tx1"/>
                </a:solidFill>
              </a:rPr>
              <a:pPr/>
              <a:t>26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27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AC3FE942-DE24-440E-AE42-5EF2A3B36218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1BB31C08-85E1-45E8-ACC3-893DDEBC1282}" type="slidenum">
              <a:rPr lang="en-US" altLang="en-US" sz="120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FEE38EC6-AA00-4031-899B-D1827B53ADC2}" type="slidenum">
              <a:rPr lang="en-US" altLang="en-US" sz="120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DF5C294A-3169-4EFB-8CD9-20D2C70EC17A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BEE2B1E-6E3E-4539-9936-978769826BE2}" type="slidenum">
              <a:rPr lang="en-US" altLang="en-US" sz="1200" smtClean="0">
                <a:solidFill>
                  <a:schemeClr val="tx1"/>
                </a:solidFill>
              </a:rPr>
              <a:pPr/>
              <a:t>33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34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C204AF40-BFFE-4A41-8310-0ADAD317FA8F}" type="slidenum">
              <a:rPr lang="en-US" altLang="en-US" sz="1200" smtClean="0">
                <a:solidFill>
                  <a:schemeClr val="tx1"/>
                </a:solidFill>
              </a:rPr>
              <a:pPr/>
              <a:t>35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36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608C5C29-C934-4D09-AB7C-0692F84B0137}" type="slidenum">
              <a:rPr lang="en-US" altLang="en-US" sz="1200" smtClean="0">
                <a:solidFill>
                  <a:schemeClr val="tx1"/>
                </a:solidFill>
              </a:rPr>
              <a:pPr/>
              <a:t>37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38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6298F83-B2A5-4064-8D2D-D473CD3EC1C6}" type="slidenum">
              <a:rPr lang="en-US" altLang="en-US" sz="1200" smtClean="0">
                <a:solidFill>
                  <a:schemeClr val="tx1"/>
                </a:solidFill>
              </a:rPr>
              <a:pPr/>
              <a:t>39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D1084BE0-F4F2-43B4-BADB-5A09BEB1842D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40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91233D7-AF8A-48B0-8CD4-117F4943A2F2}" type="slidenum">
              <a:rPr lang="en-US" altLang="en-US" sz="1200" smtClean="0">
                <a:solidFill>
                  <a:schemeClr val="tx1"/>
                </a:solidFill>
              </a:rPr>
              <a:pPr/>
              <a:t>41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42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F4F12042-CCF9-4A2E-A98F-185FA6DBA9BD}" type="slidenum">
              <a:rPr lang="en-US" altLang="en-US" sz="1200" smtClean="0">
                <a:solidFill>
                  <a:schemeClr val="tx1"/>
                </a:solidFill>
              </a:rPr>
              <a:pPr/>
              <a:t>43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BEE2B1E-6E3E-4539-9936-978769826BE2}" type="slidenum">
              <a:rPr lang="en-US" altLang="en-US" sz="1200" smtClean="0">
                <a:solidFill>
                  <a:schemeClr val="tx1"/>
                </a:solidFill>
              </a:rPr>
              <a:pPr/>
              <a:t>44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45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C204AF40-BFFE-4A41-8310-0ADAD317FA8F}" type="slidenum">
              <a:rPr lang="en-US" altLang="en-US" sz="1200" smtClean="0">
                <a:solidFill>
                  <a:schemeClr val="tx1"/>
                </a:solidFill>
              </a:rPr>
              <a:pPr/>
              <a:t>46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47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608C5C29-C934-4D09-AB7C-0692F84B0137}" type="slidenum">
              <a:rPr lang="en-US" altLang="en-US" sz="1200" smtClean="0">
                <a:solidFill>
                  <a:schemeClr val="tx1"/>
                </a:solidFill>
              </a:rPr>
              <a:pPr/>
              <a:t>48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49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5F0600E-4EAD-4CA6-BA8D-55062453904B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6298F83-B2A5-4064-8D2D-D473CD3EC1C6}" type="slidenum">
              <a:rPr lang="en-US" altLang="en-US" sz="1200" smtClean="0">
                <a:solidFill>
                  <a:schemeClr val="tx1"/>
                </a:solidFill>
              </a:rPr>
              <a:pPr/>
              <a:t>50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51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91233D7-AF8A-48B0-8CD4-117F4943A2F2}" type="slidenum">
              <a:rPr lang="en-US" altLang="en-US" sz="1200" smtClean="0">
                <a:solidFill>
                  <a:schemeClr val="tx1"/>
                </a:solidFill>
              </a:rPr>
              <a:pPr/>
              <a:t>52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53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9DD26222-5E24-4118-AA90-E84CE2E73A1D}" type="slidenum">
              <a:rPr lang="en-US" altLang="en-US" sz="1200" smtClean="0">
                <a:solidFill>
                  <a:schemeClr val="tx1"/>
                </a:solidFill>
              </a:rPr>
              <a:pPr/>
              <a:t>54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8F9C14E6-ED79-4909-AD99-E45EC9106F2B}" type="slidenum">
              <a:rPr lang="en-US" altLang="en-US" sz="1200" smtClean="0">
                <a:solidFill>
                  <a:schemeClr val="tx1"/>
                </a:solidFill>
              </a:rPr>
              <a:pPr/>
              <a:t>55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56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B70F3762-FDF0-42D8-8F7E-3806C804A257}" type="slidenum">
              <a:rPr lang="en-US" altLang="en-US" sz="1200" smtClean="0">
                <a:solidFill>
                  <a:schemeClr val="tx1"/>
                </a:solidFill>
              </a:rPr>
              <a:pPr/>
              <a:t>57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58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C93264F4-A1C5-450A-916E-723EF1E4FC56}" type="slidenum">
              <a:rPr lang="en-US" altLang="en-US" sz="1200" smtClean="0">
                <a:solidFill>
                  <a:schemeClr val="tx1"/>
                </a:solidFill>
              </a:rPr>
              <a:pPr/>
              <a:t>59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983AAA1D-3CB6-4CB3-8D65-95FC9C9C745E}" type="slidenum">
              <a:rPr lang="en-US" altLang="en-US" sz="1200" smtClean="0">
                <a:solidFill>
                  <a:schemeClr val="tx1"/>
                </a:solidFill>
              </a:rPr>
              <a:pPr/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60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6D153790-7080-46D8-BE9A-CA8EC26A0560}" type="slidenum">
              <a:rPr lang="en-US" altLang="en-US" sz="1200" smtClean="0">
                <a:solidFill>
                  <a:schemeClr val="tx1"/>
                </a:solidFill>
              </a:rPr>
              <a:pPr/>
              <a:t>61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62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DFE92C87-6D0F-49E0-B15A-676EACE25429}" type="slidenum">
              <a:rPr lang="en-US" altLang="en-US" sz="1200" smtClean="0">
                <a:solidFill>
                  <a:schemeClr val="tx1"/>
                </a:solidFill>
              </a:rPr>
              <a:pPr/>
              <a:t>63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64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302791D6-FA41-4417-A827-C88298D996A6}" type="slidenum">
              <a:rPr lang="en-US" altLang="en-US" sz="1200" smtClean="0">
                <a:solidFill>
                  <a:schemeClr val="tx1"/>
                </a:solidFill>
              </a:rPr>
              <a:pPr/>
              <a:t>65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F7DFADC-A8C9-438D-B5A2-CE0C18E5CA9D}" type="slidenum">
              <a:rPr lang="en-US" altLang="en-US" sz="1200" smtClean="0">
                <a:solidFill>
                  <a:schemeClr val="tx1"/>
                </a:solidFill>
              </a:rPr>
              <a:pPr/>
              <a:t>66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67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ECF4917B-182B-4768-AF7F-B950FBA97CAE}" type="slidenum">
              <a:rPr lang="en-US" altLang="en-US" sz="1200" smtClean="0">
                <a:solidFill>
                  <a:schemeClr val="tx1"/>
                </a:solidFill>
              </a:rPr>
              <a:pPr/>
              <a:t>68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69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302791D6-FA41-4417-A827-C88298D996A6}" type="slidenum">
              <a:rPr lang="en-US" altLang="en-US" sz="1200" smtClean="0">
                <a:solidFill>
                  <a:schemeClr val="tx1"/>
                </a:solidFill>
              </a:rPr>
              <a:pPr/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75ECE6CB-F1EF-4F03-800A-E040DF56D82F}" type="slidenum">
              <a:rPr lang="en-US" altLang="en-US" sz="1200" smtClean="0">
                <a:solidFill>
                  <a:schemeClr val="tx1"/>
                </a:solidFill>
              </a:rPr>
              <a:pPr/>
              <a:t>70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71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C5375E-750A-4C22-A32B-D419EDE2508E}" type="slidenum">
              <a:rPr lang="en-US" altLang="en-US" sz="1200" smtClean="0">
                <a:solidFill>
                  <a:schemeClr val="tx1"/>
                </a:solidFill>
              </a:rPr>
              <a:pPr/>
              <a:t>72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US" altLang="en-US" dirty="0" smtClean="0"/>
              <a:t>To Complete the Daily Double Sequence for Round One: </a:t>
            </a:r>
          </a:p>
          <a:p>
            <a:pPr marL="228600" indent="-228600"/>
            <a:endParaRPr lang="en-US" altLang="en-US" dirty="0" smtClean="0"/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Click on any blue area on the slide that is currently displayed 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Click on  Slide Show </a:t>
            </a:r>
            <a:r>
              <a:rPr lang="en-US" altLang="en-US" dirty="0" smtClean="0">
                <a:sym typeface="Wingdings" pitchFamily="2" charset="2"/>
              </a:rPr>
              <a:t> Action Settings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The Action Settings Dialog Box will be displayed.  </a:t>
            </a:r>
            <a:br>
              <a:rPr lang="en-US" altLang="en-US" dirty="0" smtClean="0">
                <a:sym typeface="Wingdings" pitchFamily="2" charset="2"/>
              </a:rPr>
            </a:br>
            <a:r>
              <a:rPr lang="en-US" altLang="en-US" dirty="0" smtClean="0">
                <a:sym typeface="Wingdings" pitchFamily="2" charset="2"/>
              </a:rPr>
              <a:t>You will see that the HYPERLINK is currently set to “Slide 8”</a:t>
            </a:r>
            <a:endParaRPr lang="en-US" altLang="en-US" dirty="0" smtClean="0"/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Change the HYPERLINK so that it is set to the slide number you made note of previously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Click OK until the Action Settings Dialog Box disappears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Save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Return to Slide 8 and select View </a:t>
            </a:r>
            <a:r>
              <a:rPr lang="en-US" altLang="en-US" dirty="0" smtClean="0">
                <a:sym typeface="Wingdings" pitchFamily="2" charset="2"/>
              </a:rPr>
              <a:t> Slide Show.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>
                <a:sym typeface="Wingdings" pitchFamily="2" charset="2"/>
              </a:rPr>
              <a:t>Test your Daily Double button to make sure it works as you wish it to.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6B562F11-8E87-4D64-A684-4C24FC626C8A}" type="slidenum">
              <a:rPr lang="en-US" altLang="en-US" sz="1200" smtClean="0">
                <a:solidFill>
                  <a:schemeClr val="tx1"/>
                </a:solidFill>
              </a:rPr>
              <a:pPr/>
              <a:t>73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74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1EAC60B5-EC6D-41ED-9D6F-98541E64950E}" type="slidenum">
              <a:rPr lang="en-US" altLang="en-US" sz="1200" smtClean="0">
                <a:solidFill>
                  <a:schemeClr val="tx1"/>
                </a:solidFill>
              </a:rPr>
              <a:pPr/>
              <a:t>75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76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285BE6C7-49AE-4CBB-BDBE-454AE36743AE}" type="slidenum">
              <a:rPr lang="en-US" altLang="en-US" sz="1200" smtClean="0">
                <a:solidFill>
                  <a:schemeClr val="tx1"/>
                </a:solidFill>
              </a:rPr>
              <a:pPr/>
              <a:t>77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500A7868-B105-41B8-960A-86EB84415BC7}" type="slidenum">
              <a:rPr lang="en-US" altLang="en-US" sz="1200" smtClean="0">
                <a:solidFill>
                  <a:schemeClr val="tx1"/>
                </a:solidFill>
              </a:rPr>
              <a:pPr/>
              <a:t>78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0BB00902-9A65-4F92-B311-7AFF2B4B650B}" type="slidenum">
              <a:rPr lang="en-US" altLang="en-US" sz="1200" smtClean="0">
                <a:solidFill>
                  <a:schemeClr val="tx1"/>
                </a:solidFill>
              </a:rPr>
              <a:pPr/>
              <a:t>79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6EB4B12B-2860-4521-9AFC-FC5473DC6132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altLang="en-US" smtClean="0"/>
              <a:t>Round One should contain one “Daily Double” question.  To insert the “Daily Double Screen”, follow these steps: </a:t>
            </a:r>
          </a:p>
          <a:p>
            <a:pPr marL="228600" indent="-228600"/>
            <a:endParaRPr lang="en-US" altLang="en-US" smtClean="0"/>
          </a:p>
          <a:p>
            <a:pPr marL="228600" indent="-228600"/>
            <a:r>
              <a:rPr lang="en-US" altLang="en-US" smtClean="0"/>
              <a:t>1.  Select the desired button on this slide by clicking on it.</a:t>
            </a:r>
          </a:p>
          <a:p>
            <a:pPr marL="228600" indent="-228600">
              <a:buFontTx/>
              <a:buAutoNum type="arabicPeriod" startAt="2"/>
            </a:pPr>
            <a:r>
              <a:rPr lang="en-US" altLang="en-US" smtClean="0"/>
              <a:t> Click on SLIDE SHOW </a:t>
            </a:r>
            <a:r>
              <a:rPr lang="en-US" altLang="en-US" smtClean="0">
                <a:sym typeface="Wingdings" pitchFamily="2" charset="2"/>
              </a:rPr>
              <a:t> ACTION SETTINGS</a:t>
            </a:r>
          </a:p>
          <a:p>
            <a:pPr marL="228600" indent="-228600">
              <a:buFontTx/>
              <a:buAutoNum type="arabicPeriod" startAt="2"/>
            </a:pPr>
            <a:r>
              <a:rPr lang="en-US" altLang="en-US" smtClean="0">
                <a:sym typeface="Wingdings" pitchFamily="2" charset="2"/>
              </a:rPr>
              <a:t>  Make a note of which slide the HYPERLINK is currently set to.</a:t>
            </a:r>
          </a:p>
          <a:p>
            <a:pPr marL="228600" indent="-228600">
              <a:buFontTx/>
              <a:buAutoNum type="arabicPeriod" startAt="4"/>
            </a:pPr>
            <a:r>
              <a:rPr lang="en-US" altLang="en-US" smtClean="0">
                <a:sym typeface="Wingdings" pitchFamily="2" charset="2"/>
              </a:rPr>
              <a:t>  In the “Action Settings” dialogue box, change the HYPERLINK to “Daily Double Round 1”.  </a:t>
            </a:r>
          </a:p>
          <a:p>
            <a:pPr marL="228600" indent="-228600">
              <a:buFontTx/>
              <a:buAutoNum type="arabicPeriod" startAt="4"/>
            </a:pPr>
            <a:r>
              <a:rPr lang="en-US" altLang="en-US" smtClean="0">
                <a:sym typeface="Wingdings" pitchFamily="2" charset="2"/>
              </a:rPr>
              <a:t>  Click OK</a:t>
            </a:r>
          </a:p>
          <a:p>
            <a:pPr marL="228600" indent="-228600"/>
            <a:r>
              <a:rPr lang="en-US" altLang="en-US" smtClean="0">
                <a:sym typeface="Wingdings" pitchFamily="2" charset="2"/>
              </a:rPr>
              <a:t>6.  Now go to Slide “Daily Double Round 1”  in this presentation, and follow the directions in the “Notes” section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fld id="{187EBBC0-7E85-4E84-933F-48CC27B66C95}" type="slidenum">
              <a:rPr lang="en-US" altLang="en-US" sz="120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1780-E85E-4C17-A912-C7A19A598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92FCC-975D-4894-BADB-7D7B03F6C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5CAA-EC35-4984-86CB-8D95E06F7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4BAD-D574-463D-BDBF-6B22362C9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DF61-FFAA-4FA0-A673-3ADDBEA79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76F6-343F-494F-9806-CB77821A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C44B6-4540-43CF-A40D-3A70BB77E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F14DD-F758-46F4-9888-414204433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0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1CAB5-6C88-42F4-9732-941AD876A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7982-5163-4147-992B-0C3702069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AA31-5A3A-4B93-A167-D0E749344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0F3E0C-D978-4C57-935E-EE607C7CF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slide" Target="slide71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wav"/><Relationship Id="rId1" Type="http://schemas.microsoft.com/office/2007/relationships/media" Target="../media/media4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wav"/><Relationship Id="rId1" Type="http://schemas.microsoft.com/office/2007/relationships/media" Target="../media/media43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wav"/><Relationship Id="rId1" Type="http://schemas.microsoft.com/office/2007/relationships/media" Target="../media/media4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wav"/><Relationship Id="rId1" Type="http://schemas.microsoft.com/office/2007/relationships/media" Target="../media/media45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wav"/><Relationship Id="rId1" Type="http://schemas.microsoft.com/office/2007/relationships/media" Target="../media/media47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wav"/><Relationship Id="rId1" Type="http://schemas.microsoft.com/office/2007/relationships/media" Target="../media/media4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wav"/><Relationship Id="rId1" Type="http://schemas.microsoft.com/office/2007/relationships/media" Target="../media/media50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wav"/><Relationship Id="rId1" Type="http://schemas.microsoft.com/office/2007/relationships/media" Target="../media/media51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wav"/><Relationship Id="rId1" Type="http://schemas.microsoft.com/office/2007/relationships/media" Target="../media/media5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wav"/><Relationship Id="rId1" Type="http://schemas.microsoft.com/office/2007/relationships/media" Target="../media/media5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wav"/><Relationship Id="rId1" Type="http://schemas.microsoft.com/office/2007/relationships/media" Target="../media/media54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wav"/><Relationship Id="rId1" Type="http://schemas.microsoft.com/office/2007/relationships/media" Target="../media/media5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wav"/><Relationship Id="rId1" Type="http://schemas.microsoft.com/office/2007/relationships/media" Target="../media/media56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wav"/><Relationship Id="rId1" Type="http://schemas.microsoft.com/office/2007/relationships/media" Target="../media/media57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wav"/><Relationship Id="rId1" Type="http://schemas.microsoft.com/office/2007/relationships/media" Target="../media/media58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wav"/><Relationship Id="rId1" Type="http://schemas.microsoft.com/office/2007/relationships/media" Target="../media/media5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wav"/><Relationship Id="rId1" Type="http://schemas.microsoft.com/office/2007/relationships/media" Target="../media/media60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wav"/><Relationship Id="rId1" Type="http://schemas.microsoft.com/office/2007/relationships/media" Target="../media/media6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wav"/><Relationship Id="rId1" Type="http://schemas.microsoft.com/office/2007/relationships/media" Target="../media/media62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wav"/><Relationship Id="rId1" Type="http://schemas.microsoft.com/office/2007/relationships/media" Target="../media/media6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wav"/><Relationship Id="rId1" Type="http://schemas.microsoft.com/office/2007/relationships/media" Target="../media/media6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wav"/><Relationship Id="rId1" Type="http://schemas.microsoft.com/office/2007/relationships/media" Target="../media/media65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wav"/><Relationship Id="rId1" Type="http://schemas.microsoft.com/office/2007/relationships/media" Target="../media/media6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7.wav"/><Relationship Id="rId1" Type="http://schemas.microsoft.com/office/2007/relationships/media" Target="../media/media67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8.wav"/><Relationship Id="rId1" Type="http://schemas.microsoft.com/office/2007/relationships/media" Target="../media/media6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9.wav"/><Relationship Id="rId1" Type="http://schemas.microsoft.com/office/2007/relationships/media" Target="../media/media69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slide" Target="slide71.xml"/><Relationship Id="rId5" Type="http://schemas.openxmlformats.org/officeDocument/2006/relationships/image" Target="../media/image4.png"/><Relationship Id="rId4" Type="http://schemas.openxmlformats.org/officeDocument/2006/relationships/slide" Target="slide7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0.wav"/><Relationship Id="rId1" Type="http://schemas.microsoft.com/office/2007/relationships/media" Target="../media/media70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1.wav"/><Relationship Id="rId1" Type="http://schemas.microsoft.com/office/2007/relationships/media" Target="../media/media71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2.wav"/><Relationship Id="rId1" Type="http://schemas.microsoft.com/office/2007/relationships/media" Target="../media/media7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3.wav"/><Relationship Id="rId1" Type="http://schemas.microsoft.com/office/2007/relationships/media" Target="../media/media73.wav"/><Relationship Id="rId6" Type="http://schemas.openxmlformats.org/officeDocument/2006/relationships/image" Target="../media/image2.png"/><Relationship Id="rId5" Type="http://schemas.openxmlformats.org/officeDocument/2006/relationships/slide" Target="slide8.xml"/><Relationship Id="rId4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4.wav"/><Relationship Id="rId1" Type="http://schemas.microsoft.com/office/2007/relationships/media" Target="../media/media74.wav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5.wav"/><Relationship Id="rId7" Type="http://schemas.openxmlformats.org/officeDocument/2006/relationships/image" Target="../media/image2.png"/><Relationship Id="rId2" Type="http://schemas.microsoft.com/office/2007/relationships/media" Target="../media/media75.wav"/><Relationship Id="rId1" Type="http://schemas.openxmlformats.org/officeDocument/2006/relationships/audio" Target="../media/audio2.wav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8.xml"/><Relationship Id="rId4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4.xml"/><Relationship Id="rId18" Type="http://schemas.openxmlformats.org/officeDocument/2006/relationships/slide" Target="slide33.xml"/><Relationship Id="rId26" Type="http://schemas.openxmlformats.org/officeDocument/2006/relationships/slide" Target="slide50.xml"/><Relationship Id="rId39" Type="http://schemas.openxmlformats.org/officeDocument/2006/relationships/image" Target="../media/image2.png"/><Relationship Id="rId3" Type="http://schemas.openxmlformats.org/officeDocument/2006/relationships/audio" Target="../media/media7.wav"/><Relationship Id="rId21" Type="http://schemas.openxmlformats.org/officeDocument/2006/relationships/slide" Target="slide39.xml"/><Relationship Id="rId34" Type="http://schemas.openxmlformats.org/officeDocument/2006/relationships/slide" Target="slide68.xml"/><Relationship Id="rId7" Type="http://schemas.openxmlformats.org/officeDocument/2006/relationships/slide" Target="slide10.xml"/><Relationship Id="rId12" Type="http://schemas.openxmlformats.org/officeDocument/2006/relationships/slide" Target="slide22.xml"/><Relationship Id="rId17" Type="http://schemas.openxmlformats.org/officeDocument/2006/relationships/slide" Target="slide30.xml"/><Relationship Id="rId25" Type="http://schemas.openxmlformats.org/officeDocument/2006/relationships/slide" Target="slide48.xml"/><Relationship Id="rId33" Type="http://schemas.openxmlformats.org/officeDocument/2006/relationships/slide" Target="slide66.xml"/><Relationship Id="rId38" Type="http://schemas.openxmlformats.org/officeDocument/2006/relationships/slide" Target="slide77.xml"/><Relationship Id="rId2" Type="http://schemas.microsoft.com/office/2007/relationships/media" Target="../media/media7.wav"/><Relationship Id="rId16" Type="http://schemas.openxmlformats.org/officeDocument/2006/relationships/slide" Target="slide19.xml"/><Relationship Id="rId20" Type="http://schemas.openxmlformats.org/officeDocument/2006/relationships/slide" Target="slide37.xml"/><Relationship Id="rId29" Type="http://schemas.openxmlformats.org/officeDocument/2006/relationships/slide" Target="slide5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slide" Target="slide18.xml"/><Relationship Id="rId24" Type="http://schemas.openxmlformats.org/officeDocument/2006/relationships/slide" Target="slide46.xml"/><Relationship Id="rId32" Type="http://schemas.openxmlformats.org/officeDocument/2006/relationships/slide" Target="slide63.xml"/><Relationship Id="rId37" Type="http://schemas.openxmlformats.org/officeDocument/2006/relationships/slide" Target="slide75.xml"/><Relationship Id="rId5" Type="http://schemas.openxmlformats.org/officeDocument/2006/relationships/notesSlide" Target="../notesSlides/notesSlide8.xml"/><Relationship Id="rId15" Type="http://schemas.openxmlformats.org/officeDocument/2006/relationships/slide" Target="slide28.xml"/><Relationship Id="rId23" Type="http://schemas.openxmlformats.org/officeDocument/2006/relationships/slide" Target="slide44.xml"/><Relationship Id="rId28" Type="http://schemas.openxmlformats.org/officeDocument/2006/relationships/slide" Target="slide55.xml"/><Relationship Id="rId36" Type="http://schemas.openxmlformats.org/officeDocument/2006/relationships/slide" Target="slide73.xml"/><Relationship Id="rId10" Type="http://schemas.openxmlformats.org/officeDocument/2006/relationships/slide" Target="slide16.xml"/><Relationship Id="rId19" Type="http://schemas.openxmlformats.org/officeDocument/2006/relationships/slide" Target="slide35.xml"/><Relationship Id="rId31" Type="http://schemas.openxmlformats.org/officeDocument/2006/relationships/slide" Target="slide61.xml"/><Relationship Id="rId4" Type="http://schemas.openxmlformats.org/officeDocument/2006/relationships/slideLayout" Target="../slideLayouts/slideLayout7.xml"/><Relationship Id="rId9" Type="http://schemas.openxmlformats.org/officeDocument/2006/relationships/slide" Target="slide14.xml"/><Relationship Id="rId14" Type="http://schemas.openxmlformats.org/officeDocument/2006/relationships/slide" Target="slide26.xml"/><Relationship Id="rId22" Type="http://schemas.openxmlformats.org/officeDocument/2006/relationships/slide" Target="slide41.xml"/><Relationship Id="rId27" Type="http://schemas.openxmlformats.org/officeDocument/2006/relationships/slide" Target="slide52.xml"/><Relationship Id="rId30" Type="http://schemas.openxmlformats.org/officeDocument/2006/relationships/slide" Target="slide59.xml"/><Relationship Id="rId35" Type="http://schemas.openxmlformats.org/officeDocument/2006/relationships/slide" Target="slide7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6.wav"/><Relationship Id="rId1" Type="http://schemas.microsoft.com/office/2007/relationships/media" Target="../media/media76.wav"/><Relationship Id="rId6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2484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99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  <a:endParaRPr lang="en-US" sz="199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1219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It’s Time </a:t>
            </a:r>
            <a:r>
              <a:rPr lang="en-US" sz="5400" dirty="0">
                <a:solidFill>
                  <a:schemeClr val="bg1"/>
                </a:solidFill>
              </a:rPr>
              <a:t>F</a:t>
            </a:r>
            <a:r>
              <a:rPr lang="en-US" sz="5400" dirty="0" smtClean="0">
                <a:solidFill>
                  <a:schemeClr val="bg1"/>
                </a:solidFill>
              </a:rPr>
              <a:t>or: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19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6248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$100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1-100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1066800" y="1600200"/>
            <a:ext cx="716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600" dirty="0" smtClean="0">
                <a:solidFill>
                  <a:schemeClr val="bg1"/>
                </a:solidFill>
              </a:rPr>
              <a:t>This place was where Santa Anna was captured by the Texans</a:t>
            </a:r>
            <a:endParaRPr lang="en-US" altLang="en-US" sz="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 </a:t>
            </a:r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Where </a:t>
            </a:r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is San Jacinto?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61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$200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1-200A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12293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838200" y="1066800"/>
            <a:ext cx="7696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0">
                <a:solidFill>
                  <a:schemeClr val="bg1"/>
                </a:solidFill>
              </a:rPr>
              <a:t>Juan Seguin left this place which was doomed to fall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Where </a:t>
            </a:r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is the Alamo?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3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1026"/>
          <p:cNvSpPr>
            <a:spLocks noChangeArrowheads="1" noChangeShapeType="1" noTextEdit="1"/>
          </p:cNvSpPr>
          <p:nvPr/>
        </p:nvSpPr>
        <p:spPr bwMode="auto">
          <a:xfrm>
            <a:off x="1905000" y="1066800"/>
            <a:ext cx="5562600" cy="480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315" name="WordArt 1029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$300</a:t>
            </a:r>
          </a:p>
        </p:txBody>
      </p:sp>
      <p:sp>
        <p:nvSpPr>
          <p:cNvPr id="13316" name="Rectangle 103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300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838200" y="1143000"/>
            <a:ext cx="7772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800" dirty="0" smtClean="0">
                <a:solidFill>
                  <a:schemeClr val="bg1"/>
                </a:solidFill>
              </a:rPr>
              <a:t>Juan N. </a:t>
            </a:r>
            <a:r>
              <a:rPr lang="en-US" altLang="en-US" sz="8800" dirty="0" err="1" smtClean="0">
                <a:solidFill>
                  <a:schemeClr val="bg1"/>
                </a:solidFill>
              </a:rPr>
              <a:t>Almonte</a:t>
            </a:r>
            <a:r>
              <a:rPr lang="en-US" altLang="en-US" sz="8800" dirty="0" smtClean="0">
                <a:solidFill>
                  <a:schemeClr val="bg1"/>
                </a:solidFill>
              </a:rPr>
              <a:t> was captured here</a:t>
            </a:r>
            <a:endParaRPr lang="en-US" altLang="en-US" sz="88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Where </a:t>
            </a:r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is San Jacinto?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3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$400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1-400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85800" y="990600"/>
            <a:ext cx="74676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0" dirty="0">
                <a:solidFill>
                  <a:schemeClr val="bg1"/>
                </a:solidFill>
              </a:rPr>
              <a:t>This place was where the Convention of 1836 took place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hlinkClick r:id="rId5" action="ppaction://hlinksldjump"/>
              </a:rPr>
              <a:t>Where </a:t>
            </a:r>
            <a:r>
              <a:rPr lang="en-US" sz="7200" dirty="0" smtClean="0">
                <a:solidFill>
                  <a:schemeClr val="bg1"/>
                </a:solidFill>
                <a:hlinkClick r:id="rId5" action="ppaction://hlinksldjump"/>
              </a:rPr>
              <a:t>is Washington on the Brazos</a:t>
            </a:r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3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5257800" y="3276600"/>
            <a:ext cx="9144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7" name="AutoShape 15"/>
          <p:cNvSpPr>
            <a:spLocks noChangeArrowheads="1"/>
          </p:cNvSpPr>
          <p:nvPr/>
        </p:nvSpPr>
        <p:spPr bwMode="auto">
          <a:xfrm>
            <a:off x="3200400" y="16764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704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243715" name="CHIM1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AutoShape 4"/>
          <p:cNvSpPr>
            <a:spLocks noChangeArrowheads="1"/>
          </p:cNvSpPr>
          <p:nvPr/>
        </p:nvSpPr>
        <p:spPr bwMode="auto">
          <a:xfrm>
            <a:off x="1371600" y="914400"/>
            <a:ext cx="6858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17" name="AutoShape 5"/>
          <p:cNvSpPr>
            <a:spLocks noChangeArrowheads="1"/>
          </p:cNvSpPr>
          <p:nvPr/>
        </p:nvSpPr>
        <p:spPr bwMode="auto">
          <a:xfrm>
            <a:off x="990600" y="1524000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7086600" y="15240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19" name="AutoShape 7"/>
          <p:cNvSpPr>
            <a:spLocks noChangeArrowheads="1"/>
          </p:cNvSpPr>
          <p:nvPr/>
        </p:nvSpPr>
        <p:spPr bwMode="auto">
          <a:xfrm>
            <a:off x="7620000" y="19050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0" name="AutoShape 8"/>
          <p:cNvSpPr>
            <a:spLocks noChangeArrowheads="1"/>
          </p:cNvSpPr>
          <p:nvPr/>
        </p:nvSpPr>
        <p:spPr bwMode="auto">
          <a:xfrm>
            <a:off x="914400" y="9906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1" name="AutoShape 9"/>
          <p:cNvSpPr>
            <a:spLocks noChangeArrowheads="1"/>
          </p:cNvSpPr>
          <p:nvPr/>
        </p:nvSpPr>
        <p:spPr bwMode="auto">
          <a:xfrm>
            <a:off x="2819400" y="2209800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7162800" y="2209800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4" name="AutoShape 12"/>
          <p:cNvSpPr>
            <a:spLocks noChangeArrowheads="1"/>
          </p:cNvSpPr>
          <p:nvPr/>
        </p:nvSpPr>
        <p:spPr bwMode="auto">
          <a:xfrm>
            <a:off x="3733800" y="54102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4191000" y="50292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3429000" y="48768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Daily Double Round 1</a:t>
            </a:r>
          </a:p>
        </p:txBody>
      </p:sp>
      <p:sp>
        <p:nvSpPr>
          <p:cNvPr id="8705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2437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8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89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5626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$500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718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2-500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62000" y="1066800"/>
            <a:ext cx="79248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0" dirty="0">
                <a:solidFill>
                  <a:schemeClr val="bg1"/>
                </a:solidFill>
              </a:rPr>
              <a:t>Madam </a:t>
            </a:r>
            <a:r>
              <a:rPr lang="en-US" altLang="en-US" sz="8000" dirty="0" err="1">
                <a:solidFill>
                  <a:schemeClr val="bg1"/>
                </a:solidFill>
              </a:rPr>
              <a:t>Candelaria</a:t>
            </a:r>
            <a:r>
              <a:rPr lang="en-US" altLang="en-US" sz="8000" dirty="0">
                <a:solidFill>
                  <a:schemeClr val="bg1"/>
                </a:solidFill>
              </a:rPr>
              <a:t> lived in this place before its capture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Name that Place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Where </a:t>
            </a:r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is the Alamo?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3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57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$100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1-100A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17413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-304800"/>
            <a:ext cx="9144000" cy="7162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 sz="2400"/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760538" y="1447800"/>
            <a:ext cx="61642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000" dirty="0">
                <a:solidFill>
                  <a:schemeClr val="bg1"/>
                </a:solidFill>
              </a:rPr>
              <a:t>He was the leader of the Texans at San Jacinto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Sam Houston?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33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953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$200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1-200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62000" y="1066800"/>
            <a:ext cx="7467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800">
                <a:solidFill>
                  <a:schemeClr val="bg1"/>
                </a:solidFill>
              </a:rPr>
              <a:t>He led San Antonio at the time of its siege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General Cos?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990600" y="2590800"/>
            <a:ext cx="754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$300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1-300A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1946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3886200"/>
            <a:ext cx="9144000" cy="2743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685800" y="990600"/>
            <a:ext cx="7315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0">
                <a:solidFill>
                  <a:schemeClr val="bg1"/>
                </a:solidFill>
              </a:rPr>
              <a:t>He was sick in bed at the time of the Alamo’s siege and he died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James Bowie?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5562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$400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1-400A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62000" y="1066800"/>
            <a:ext cx="777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7200" dirty="0">
                <a:solidFill>
                  <a:schemeClr val="bg1"/>
                </a:solidFill>
              </a:rPr>
              <a:t>He was an elected representative </a:t>
            </a:r>
            <a:r>
              <a:rPr lang="en-US" altLang="en-US" sz="7200" dirty="0" smtClean="0">
                <a:solidFill>
                  <a:schemeClr val="bg1"/>
                </a:solidFill>
              </a:rPr>
              <a:t>from a state </a:t>
            </a:r>
            <a:r>
              <a:rPr lang="en-US" altLang="en-US" sz="7200" dirty="0">
                <a:solidFill>
                  <a:schemeClr val="bg1"/>
                </a:solidFill>
              </a:rPr>
              <a:t>and died at the Alamo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Davy Crockett?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People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57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$500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990600" y="990600"/>
            <a:ext cx="716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800" dirty="0">
                <a:solidFill>
                  <a:schemeClr val="bg1"/>
                </a:solidFill>
              </a:rPr>
              <a:t>The Texas Declaration of Independence was adopted on this man’s birthday. He opposed Mirabeau B . </a:t>
            </a:r>
            <a:r>
              <a:rPr lang="en-US" altLang="en-US" sz="4800" dirty="0" smtClean="0">
                <a:solidFill>
                  <a:schemeClr val="bg1"/>
                </a:solidFill>
              </a:rPr>
              <a:t>Lamar.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Sam Houston?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Quotes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27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71628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$100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098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2-100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097756"/>
            <a:ext cx="7620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</a:rPr>
              <a:t>“Victory or Death”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Who is William B. Travis?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953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$200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1-200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" y="1037129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9600" dirty="0" smtClean="0">
                <a:solidFill>
                  <a:schemeClr val="bg1"/>
                </a:solidFill>
              </a:rPr>
              <a:t>“Come and Take It”</a:t>
            </a:r>
            <a:endParaRPr lang="en-US" altLang="en-US" sz="9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What is the flag at Gonzalez?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914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$300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766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2-300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838200" y="990600"/>
            <a:ext cx="7543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0" dirty="0">
                <a:solidFill>
                  <a:schemeClr val="bg1"/>
                </a:solidFill>
              </a:rPr>
              <a:t>“You may all go to Hell, and I will go to Texas</a:t>
            </a:r>
            <a:r>
              <a:rPr lang="en-US" altLang="en-US" sz="8000" dirty="0" smtClean="0">
                <a:solidFill>
                  <a:schemeClr val="bg1"/>
                </a:solidFill>
              </a:rPr>
              <a:t>”</a:t>
            </a:r>
            <a:endParaRPr lang="en-US" altLang="en-US" sz="80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Davy Crockett?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$400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7526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2-400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38200" y="914400"/>
            <a:ext cx="7391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</a:rPr>
              <a:t>“I am determined to sustain myself for as long as possible, and die like a soldier who never forgets what is due to his own honor and that of his country</a:t>
            </a:r>
            <a:r>
              <a:rPr lang="en-US" sz="4800" b="1" dirty="0" smtClean="0">
                <a:solidFill>
                  <a:schemeClr val="bg1"/>
                </a:solidFill>
              </a:rPr>
              <a:t>”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Quotes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270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Who is William B. Travis?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$500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4800600"/>
          </a:xfrm>
        </p:spPr>
        <p:txBody>
          <a:bodyPr/>
          <a:lstStyle/>
          <a:p>
            <a:pPr algn="l"/>
            <a:r>
              <a:rPr lang="en-US" altLang="en-US" sz="6600" dirty="0">
                <a:solidFill>
                  <a:schemeClr val="bg1"/>
                </a:solidFill>
              </a:rPr>
              <a:t>“Texas has yet to learn submission to any oppression, come from what source it may.”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867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411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Who is Sam Houston?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407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Battles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37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7162800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$100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098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2-100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914400" y="1066800"/>
            <a:ext cx="7315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000">
                <a:solidFill>
                  <a:schemeClr val="bg1"/>
                </a:solidFill>
              </a:rPr>
              <a:t>This battle saw the defeat of the Mexicans , lasted for 18 minutes, and “ended” the Texas Revolution.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hlinkClick r:id="rId5" action="ppaction://hlinksldjump"/>
              </a:rPr>
              <a:t>What is the Battle of San Jacinto?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649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953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$200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1-200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" y="1066800"/>
            <a:ext cx="7467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0">
                <a:solidFill>
                  <a:schemeClr val="bg1"/>
                </a:solidFill>
              </a:rPr>
              <a:t>This battle saw the death of almost all the defenders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hlinkClick r:id="rId5" action="ppaction://hlinksldjump"/>
              </a:rPr>
              <a:t>What is the Battle of the Alamo?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95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91400" cy="548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$300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2766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2-300</a:t>
            </a: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838200" y="990600"/>
            <a:ext cx="754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600">
                <a:solidFill>
                  <a:schemeClr val="bg1"/>
                </a:solidFill>
              </a:rPr>
              <a:t>This battle’s aftermath saw the massacre of all Texan soldiers involved in it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hlinkClick r:id="rId5" action="ppaction://hlinksldjump"/>
              </a:rPr>
              <a:t>What is the Battle of Goliad?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95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WordArt 3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Battles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37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$400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7526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2-400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838200" y="914400"/>
            <a:ext cx="73914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5400">
                <a:solidFill>
                  <a:schemeClr val="bg1"/>
                </a:solidFill>
              </a:rPr>
              <a:t>This battle involved a flag that didn’t have the symbol of any nation. </a:t>
            </a:r>
          </a:p>
          <a:p>
            <a:endParaRPr lang="en-US" alt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972" y="10668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hlinkClick r:id="rId5" action="ppaction://hlinksldjump"/>
              </a:rPr>
              <a:t>What is the Battle of Gonzalez?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95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$500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1-500A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867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411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762000" y="1066800"/>
            <a:ext cx="7696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400" dirty="0">
                <a:solidFill>
                  <a:schemeClr val="bg1"/>
                </a:solidFill>
              </a:rPr>
              <a:t>This battle involved </a:t>
            </a:r>
            <a:r>
              <a:rPr lang="en-US" altLang="en-US" sz="8400" dirty="0" smtClean="0">
                <a:solidFill>
                  <a:schemeClr val="bg1"/>
                </a:solidFill>
              </a:rPr>
              <a:t>Frank. W. Johnson</a:t>
            </a:r>
            <a:endParaRPr lang="en-US" altLang="en-US" sz="84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hlinkClick r:id="rId5" action="ppaction://hlinksldjump"/>
              </a:rPr>
              <a:t>What is the Siege of San Antonio?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95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680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$100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2-100A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914400" y="990600"/>
            <a:ext cx="70104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000">
                <a:solidFill>
                  <a:schemeClr val="bg1"/>
                </a:solidFill>
              </a:rPr>
              <a:t>The Declaration of Independence was ratified at the Convention of what year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When is 1836?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795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143625" cy="472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$200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09600" y="762000"/>
            <a:ext cx="800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900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609600" y="685800"/>
            <a:ext cx="853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s</a:t>
            </a:r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altLang="en-US" sz="2000" smtClean="0">
                <a:solidFill>
                  <a:srgbClr val="005FBE"/>
                </a:solidFill>
              </a:rPr>
              <a:t>2-200</a:t>
            </a:r>
            <a:endParaRPr lang="en-US" altLang="en-US" smtClean="0"/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914400" y="990600"/>
            <a:ext cx="74676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600">
                <a:solidFill>
                  <a:schemeClr val="bg1"/>
                </a:solidFill>
              </a:rPr>
              <a:t>Santa Anna overthrew the Mexican Constitution of what year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When is 1824?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2093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$300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6764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2-300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914400" y="1066800"/>
            <a:ext cx="7620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6000" dirty="0">
                <a:solidFill>
                  <a:schemeClr val="bg1"/>
                </a:solidFill>
              </a:rPr>
              <a:t>Sam Houston was delegate from Nacogdoches to the </a:t>
            </a:r>
            <a:r>
              <a:rPr lang="en-US" altLang="en-US" sz="6000" dirty="0" smtClean="0">
                <a:solidFill>
                  <a:schemeClr val="bg1"/>
                </a:solidFill>
              </a:rPr>
              <a:t>Consultation </a:t>
            </a:r>
            <a:r>
              <a:rPr lang="en-US" altLang="en-US" sz="6000" dirty="0">
                <a:solidFill>
                  <a:schemeClr val="bg1"/>
                </a:solidFill>
              </a:rPr>
              <a:t>of what year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Years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680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When is 1835?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271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$400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2-400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1066800"/>
            <a:ext cx="754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800">
                <a:solidFill>
                  <a:schemeClr val="bg1"/>
                </a:solidFill>
              </a:rPr>
              <a:t>During what year was the Alamo captured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When is 1836?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271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905000" y="1524000"/>
            <a:ext cx="5562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$500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2-500A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144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In this year, the document that George C. Childress wrote was approved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When is 1836?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271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Sides and Viewpoints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5852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475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$100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1097756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What side (Texan or Mexican) was the Alamo on when almost all the defenders died</a:t>
            </a:r>
            <a:endParaRPr lang="en-US" sz="6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hlinkClick r:id="rId5" action="ppaction://hlinksldjump"/>
              </a:rPr>
              <a:t>What are the Texans?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271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$200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693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What side (Texan or Mexican) was San </a:t>
            </a:r>
            <a:r>
              <a:rPr lang="en-US" sz="5400" dirty="0">
                <a:solidFill>
                  <a:schemeClr val="bg1"/>
                </a:solidFill>
              </a:rPr>
              <a:t>Antonio </a:t>
            </a:r>
            <a:r>
              <a:rPr lang="en-US" sz="5400" dirty="0" smtClean="0">
                <a:solidFill>
                  <a:schemeClr val="bg1"/>
                </a:solidFill>
              </a:rPr>
              <a:t>on when </a:t>
            </a:r>
            <a:r>
              <a:rPr lang="en-US" sz="5400" dirty="0">
                <a:solidFill>
                  <a:schemeClr val="bg1"/>
                </a:solidFill>
              </a:rPr>
              <a:t>a general promised never to come back to Texas </a:t>
            </a:r>
            <a:r>
              <a:rPr lang="en-US" sz="5400" dirty="0" smtClean="0">
                <a:solidFill>
                  <a:schemeClr val="bg1"/>
                </a:solidFill>
              </a:rPr>
              <a:t>again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What are the Mexicans?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74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172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Sides and Viewpoints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475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905000" y="1828800"/>
            <a:ext cx="5562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$300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2-300A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970" y="990600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Viewpoint of the Peace Party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What is no war with Mexico?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74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23" name="AutoShape 11"/>
          <p:cNvSpPr>
            <a:spLocks noChangeArrowheads="1"/>
          </p:cNvSpPr>
          <p:nvPr/>
        </p:nvSpPr>
        <p:spPr bwMode="auto">
          <a:xfrm>
            <a:off x="5257800" y="3276600"/>
            <a:ext cx="914400" cy="914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7" name="AutoShape 15"/>
          <p:cNvSpPr>
            <a:spLocks noChangeArrowheads="1"/>
          </p:cNvSpPr>
          <p:nvPr/>
        </p:nvSpPr>
        <p:spPr bwMode="auto">
          <a:xfrm>
            <a:off x="3200400" y="16764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704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243715" name="CHIM1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AutoShape 4"/>
          <p:cNvSpPr>
            <a:spLocks noChangeArrowheads="1"/>
          </p:cNvSpPr>
          <p:nvPr/>
        </p:nvSpPr>
        <p:spPr bwMode="auto">
          <a:xfrm>
            <a:off x="1371600" y="914400"/>
            <a:ext cx="6858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17" name="AutoShape 5"/>
          <p:cNvSpPr>
            <a:spLocks noChangeArrowheads="1"/>
          </p:cNvSpPr>
          <p:nvPr/>
        </p:nvSpPr>
        <p:spPr bwMode="auto">
          <a:xfrm>
            <a:off x="990600" y="1524000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7086600" y="15240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19" name="AutoShape 7"/>
          <p:cNvSpPr>
            <a:spLocks noChangeArrowheads="1"/>
          </p:cNvSpPr>
          <p:nvPr/>
        </p:nvSpPr>
        <p:spPr bwMode="auto">
          <a:xfrm>
            <a:off x="7620000" y="19050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0" name="AutoShape 8"/>
          <p:cNvSpPr>
            <a:spLocks noChangeArrowheads="1"/>
          </p:cNvSpPr>
          <p:nvPr/>
        </p:nvSpPr>
        <p:spPr bwMode="auto">
          <a:xfrm>
            <a:off x="914400" y="9906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1" name="AutoShape 9"/>
          <p:cNvSpPr>
            <a:spLocks noChangeArrowheads="1"/>
          </p:cNvSpPr>
          <p:nvPr/>
        </p:nvSpPr>
        <p:spPr bwMode="auto">
          <a:xfrm>
            <a:off x="2819400" y="2209800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2" name="AutoShape 10"/>
          <p:cNvSpPr>
            <a:spLocks noChangeArrowheads="1"/>
          </p:cNvSpPr>
          <p:nvPr/>
        </p:nvSpPr>
        <p:spPr bwMode="auto">
          <a:xfrm>
            <a:off x="7162800" y="2209800"/>
            <a:ext cx="533400" cy="533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4" name="AutoShape 12"/>
          <p:cNvSpPr>
            <a:spLocks noChangeArrowheads="1"/>
          </p:cNvSpPr>
          <p:nvPr/>
        </p:nvSpPr>
        <p:spPr bwMode="auto">
          <a:xfrm>
            <a:off x="3733800" y="54102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5" name="AutoShape 13"/>
          <p:cNvSpPr>
            <a:spLocks noChangeArrowheads="1"/>
          </p:cNvSpPr>
          <p:nvPr/>
        </p:nvSpPr>
        <p:spPr bwMode="auto">
          <a:xfrm>
            <a:off x="4191000" y="5029200"/>
            <a:ext cx="4572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43726" name="AutoShape 14"/>
          <p:cNvSpPr>
            <a:spLocks noChangeArrowheads="1"/>
          </p:cNvSpPr>
          <p:nvPr/>
        </p:nvSpPr>
        <p:spPr bwMode="auto">
          <a:xfrm>
            <a:off x="3429000" y="4876800"/>
            <a:ext cx="381000" cy="381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7056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Daily Double Round 1</a:t>
            </a:r>
          </a:p>
        </p:txBody>
      </p:sp>
      <p:sp>
        <p:nvSpPr>
          <p:cNvPr id="87057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446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2437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89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89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715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14400"/>
            <a:ext cx="609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According to the Mexican Congress- How to deal with “foreigners </a:t>
            </a:r>
            <a:r>
              <a:rPr lang="en-US" sz="4000" dirty="0">
                <a:solidFill>
                  <a:schemeClr val="bg1"/>
                </a:solidFill>
              </a:rPr>
              <a:t>who shall import, by either sea or land, in the places occupied by the rebels, either arms or ammunition or any kind for their </a:t>
            </a:r>
            <a:r>
              <a:rPr lang="en-US" sz="4000" dirty="0" smtClean="0">
                <a:solidFill>
                  <a:schemeClr val="bg1"/>
                </a:solidFill>
              </a:rPr>
              <a:t>use”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hlinkClick r:id="rId5" action="ppaction://hlinksldjump"/>
              </a:rPr>
              <a:t>What is execution?</a:t>
            </a:r>
            <a:endParaRPr lang="en-US" sz="138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74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685800" y="6096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rPr>
              <a:t>$500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800" smtClean="0">
                <a:solidFill>
                  <a:srgbClr val="005FBE"/>
                </a:solidFill>
              </a:rPr>
              <a:t>1-500A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343400" y="990600"/>
            <a:ext cx="4714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00"/>
              <a:t>1 - 100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1097756"/>
            <a:ext cx="68199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Who wanted to go to Louisiana (People from a specific event(example- soldiers from the Alamo, citizens from Gonzalez, citizens participating in an event))</a:t>
            </a:r>
            <a:endParaRPr lang="en-US" sz="11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5867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hlinkClick r:id="rId5" action="ppaction://hlinksldjump"/>
              </a:rPr>
              <a:t>What are citizens involved in the Runaway Scrape?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74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6477000" cy="1509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Comic Sans MS"/>
              </a:rPr>
              <a:t>At Home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1143000" y="1752600"/>
            <a:ext cx="762000" cy="685800"/>
          </a:xfrm>
          <a:prstGeom prst="star5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7620000" y="1981200"/>
            <a:ext cx="762000" cy="685800"/>
          </a:xfrm>
          <a:prstGeom prst="star5">
            <a:avLst/>
          </a:prstGeom>
          <a:gradFill rotWithShape="0">
            <a:gsLst>
              <a:gs pos="0">
                <a:srgbClr val="FF6600">
                  <a:gamma/>
                  <a:shade val="46275"/>
                  <a:invGamma/>
                </a:srgbClr>
              </a:gs>
              <a:gs pos="5000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6934200" y="3581400"/>
            <a:ext cx="762000" cy="685800"/>
          </a:xfrm>
          <a:prstGeom prst="star5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1981200" y="1219200"/>
            <a:ext cx="762000" cy="685800"/>
          </a:xfrm>
          <a:prstGeom prst="star5">
            <a:avLst/>
          </a:prstGeom>
          <a:gradFill rotWithShape="0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6019800" y="1676400"/>
            <a:ext cx="762000" cy="685800"/>
          </a:xfrm>
          <a:prstGeom prst="star5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782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jeop1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eopardy-full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990600"/>
            <a:ext cx="7543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According to the Mexican Congress, what were: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“Foreigners </a:t>
            </a:r>
            <a:r>
              <a:rPr lang="en-US" sz="4400" dirty="0">
                <a:solidFill>
                  <a:schemeClr val="bg1"/>
                </a:solidFill>
              </a:rPr>
              <a:t>who shall import, by either sea or land, in the places occupied by the rebels, either arms or ammunition or any kind for their use</a:t>
            </a:r>
            <a:r>
              <a:rPr lang="en-US" sz="4400" dirty="0" smtClean="0">
                <a:solidFill>
                  <a:schemeClr val="bg1"/>
                </a:solidFill>
              </a:rPr>
              <a:t>”</a:t>
            </a:r>
            <a:endParaRPr lang="en-US" sz="4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5867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</a:rPr>
              <a:t>What are pirates?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97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Name that Place</a:t>
            </a:r>
          </a:p>
        </p:txBody>
      </p:sp>
      <p:sp>
        <p:nvSpPr>
          <p:cNvPr id="9219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7" action="ppaction://hlinksldjump"/>
              </a:rPr>
              <a:t>$100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0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8" action="ppaction://hlinksldjump"/>
              </a:rPr>
              <a:t>$200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1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9" action="ppaction://hlinksldjump"/>
              </a:rPr>
              <a:t>$300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2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0" action="ppaction://hlinksldjump"/>
              </a:rPr>
              <a:t>$400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3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1" action="ppaction://hlinksldjump"/>
              </a:rPr>
              <a:t>$500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4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2" action="ppaction://hlinksldjump"/>
              </a:rPr>
              <a:t>$100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3" action="ppaction://hlinksldjump"/>
              </a:rPr>
              <a:t>$200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4" action="ppaction://hlinksldjump"/>
              </a:rPr>
              <a:t>$300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5" action="ppaction://hlinksldjump"/>
              </a:rPr>
              <a:t>$400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8" name="Text Box 52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7" action="ppaction://hlinksldjump"/>
              </a:rPr>
              <a:t>$500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2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8" action="ppaction://hlinksldjump"/>
              </a:rPr>
              <a:t>$100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19" action="ppaction://hlinksldjump"/>
              </a:rPr>
              <a:t>$200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0" action="ppaction://hlinksldjump"/>
              </a:rPr>
              <a:t>$300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1" action="ppaction://hlinksldjump"/>
              </a:rPr>
              <a:t>$400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2" action="ppaction://hlinksldjump"/>
              </a:rPr>
              <a:t>$500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3" action="ppaction://hlinksldjump"/>
              </a:rPr>
              <a:t>$100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4" action="ppaction://hlinksldjump"/>
              </a:rPr>
              <a:t>$200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5" action="ppaction://hlinksldjump"/>
              </a:rPr>
              <a:t>$300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6" action="ppaction://hlinksldjump"/>
              </a:rPr>
              <a:t>$400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7" action="ppaction://hlinksldjump"/>
              </a:rPr>
              <a:t>$500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3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8" action="ppaction://hlinksldjump"/>
              </a:rPr>
              <a:t>$100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29" action="ppaction://hlinksldjump"/>
              </a:rPr>
              <a:t>$200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0" action="ppaction://hlinksldjump"/>
              </a:rPr>
              <a:t>$300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1" action="ppaction://hlinksldjump"/>
              </a:rPr>
              <a:t>$400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2" action="ppaction://hlinksldjump"/>
              </a:rPr>
              <a:t>$500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4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3" action="ppaction://hlinksldjump"/>
              </a:rPr>
              <a:t>$100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5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4" action="ppaction://hlinksldjump"/>
              </a:rPr>
              <a:t>$200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6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5" action="ppaction://hlinksldjump"/>
              </a:rPr>
              <a:t>$300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7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6" action="ppaction://hlinksldjump"/>
              </a:rPr>
              <a:t>$400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48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005FBE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5FBE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tx1"/>
                </a:solidFill>
                <a:hlinkClick r:id="rId37" action="ppaction://hlinksldjump"/>
              </a:rPr>
              <a:t>$500</a:t>
            </a: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90" name="AutoShape 74">
            <a:hlinkClick r:id="rId38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9250" name="WordArt 75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People</a:t>
            </a:r>
          </a:p>
        </p:txBody>
      </p:sp>
      <p:sp>
        <p:nvSpPr>
          <p:cNvPr id="9251" name="WordArt 76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Quotes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52" name="WordArt 77"/>
          <p:cNvSpPr>
            <a:spLocks noChangeArrowheads="1" noChangeShapeType="1" noTextEdit="1"/>
          </p:cNvSpPr>
          <p:nvPr/>
        </p:nvSpPr>
        <p:spPr bwMode="auto">
          <a:xfrm>
            <a:off x="7848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Sides and Viewpoints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53" name="WordArt 78"/>
          <p:cNvSpPr>
            <a:spLocks noChangeArrowheads="1" noChangeShapeType="1" noTextEdit="1"/>
          </p:cNvSpPr>
          <p:nvPr/>
        </p:nvSpPr>
        <p:spPr bwMode="auto">
          <a:xfrm>
            <a:off x="6324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Years</a:t>
            </a:r>
          </a:p>
        </p:txBody>
      </p:sp>
      <p:sp>
        <p:nvSpPr>
          <p:cNvPr id="9254" name="WordArt 79"/>
          <p:cNvSpPr>
            <a:spLocks noChangeArrowheads="1" noChangeShapeType="1" noTextEdit="1"/>
          </p:cNvSpPr>
          <p:nvPr/>
        </p:nvSpPr>
        <p:spPr bwMode="auto">
          <a:xfrm>
            <a:off x="4800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Battles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77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bg1"/>
                </a:solidFill>
              </a:rPr>
              <a:t>YOU WON</a:t>
            </a:r>
            <a:endParaRPr lang="en-US" sz="16600" dirty="0">
              <a:solidFill>
                <a:schemeClr val="bg1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6962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Name that Place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475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FBE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5FBE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1152</Words>
  <Application>Microsoft Office PowerPoint</Application>
  <PresentationFormat>On-screen Show (4:3)</PresentationFormat>
  <Paragraphs>302</Paragraphs>
  <Slides>80</Slides>
  <Notes>79</Notes>
  <HiddenSlides>2</HiddenSlides>
  <MMClips>80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1-100</vt:lpstr>
      <vt:lpstr>PowerPoint Presentation</vt:lpstr>
      <vt:lpstr>1-200A</vt:lpstr>
      <vt:lpstr>PowerPoint Presentation</vt:lpstr>
      <vt:lpstr>300</vt:lpstr>
      <vt:lpstr>PowerPoint Presentation</vt:lpstr>
      <vt:lpstr>1-400</vt:lpstr>
      <vt:lpstr>PowerPoint Presentation</vt:lpstr>
      <vt:lpstr>Daily Double Round 1</vt:lpstr>
      <vt:lpstr>2-500</vt:lpstr>
      <vt:lpstr>PowerPoint Presentation</vt:lpstr>
      <vt:lpstr>PowerPoint Presentation</vt:lpstr>
      <vt:lpstr>1-100A</vt:lpstr>
      <vt:lpstr>PowerPoint Presentation</vt:lpstr>
      <vt:lpstr>1-200</vt:lpstr>
      <vt:lpstr>PowerPoint Presentation</vt:lpstr>
      <vt:lpstr>1-300A</vt:lpstr>
      <vt:lpstr>PowerPoint Presentation</vt:lpstr>
      <vt:lpstr>1-400A</vt:lpstr>
      <vt:lpstr>PowerPoint Presentation</vt:lpstr>
      <vt:lpstr>PowerPoint Presentation</vt:lpstr>
      <vt:lpstr>PowerPoint Presentation</vt:lpstr>
      <vt:lpstr>PowerPoint Presentation</vt:lpstr>
      <vt:lpstr>2-100</vt:lpstr>
      <vt:lpstr>PowerPoint Presentation</vt:lpstr>
      <vt:lpstr>1-200</vt:lpstr>
      <vt:lpstr>PowerPoint Presentation</vt:lpstr>
      <vt:lpstr>2-300</vt:lpstr>
      <vt:lpstr>PowerPoint Presentation</vt:lpstr>
      <vt:lpstr>2-400</vt:lpstr>
      <vt:lpstr>PowerPoint Presentation</vt:lpstr>
      <vt:lpstr>“Texas has yet to learn submission to any oppression, come from what source it may.”</vt:lpstr>
      <vt:lpstr>PowerPoint Presentation</vt:lpstr>
      <vt:lpstr>PowerPoint Presentation</vt:lpstr>
      <vt:lpstr>2-100</vt:lpstr>
      <vt:lpstr>PowerPoint Presentation</vt:lpstr>
      <vt:lpstr>1-200</vt:lpstr>
      <vt:lpstr>PowerPoint Presentation</vt:lpstr>
      <vt:lpstr>2-300</vt:lpstr>
      <vt:lpstr>PowerPoint Presentation</vt:lpstr>
      <vt:lpstr>2-400</vt:lpstr>
      <vt:lpstr>PowerPoint Presentation</vt:lpstr>
      <vt:lpstr>1-500A</vt:lpstr>
      <vt:lpstr>PowerPoint Presentation</vt:lpstr>
      <vt:lpstr>PowerPoint Presentation</vt:lpstr>
      <vt:lpstr>2-100A</vt:lpstr>
      <vt:lpstr>PowerPoint Presentation</vt:lpstr>
      <vt:lpstr>2-200</vt:lpstr>
      <vt:lpstr>PowerPoint Presentation</vt:lpstr>
      <vt:lpstr>2-300</vt:lpstr>
      <vt:lpstr>PowerPoint Presentation</vt:lpstr>
      <vt:lpstr>2-400</vt:lpstr>
      <vt:lpstr>PowerPoint Presentation</vt:lpstr>
      <vt:lpstr>2-500A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2-300A</vt:lpstr>
      <vt:lpstr>PowerPoint Presentation</vt:lpstr>
      <vt:lpstr>Daily Double Round 1</vt:lpstr>
      <vt:lpstr>PowerPoint Presentation</vt:lpstr>
      <vt:lpstr>PowerPoint Presentation</vt:lpstr>
      <vt:lpstr>1-500A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Matt Hamlyn</dc:creator>
  <dc:description>email mhamlyn@jessamine.k12.ky.us</dc:description>
  <cp:lastModifiedBy>Ghose</cp:lastModifiedBy>
  <cp:revision>219</cp:revision>
  <dcterms:created xsi:type="dcterms:W3CDTF">1999-10-07T17:16:48Z</dcterms:created>
  <dcterms:modified xsi:type="dcterms:W3CDTF">2014-03-03T02:05:21Z</dcterms:modified>
</cp:coreProperties>
</file>